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54"/>
  </p:handoutMasterIdLst>
  <p:sldIdLst>
    <p:sldId id="256" r:id="rId2"/>
    <p:sldId id="268" r:id="rId3"/>
    <p:sldId id="269" r:id="rId4"/>
    <p:sldId id="270" r:id="rId5"/>
    <p:sldId id="286" r:id="rId6"/>
    <p:sldId id="289" r:id="rId7"/>
    <p:sldId id="258" r:id="rId8"/>
    <p:sldId id="303" r:id="rId9"/>
    <p:sldId id="304" r:id="rId10"/>
    <p:sldId id="308" r:id="rId11"/>
    <p:sldId id="307" r:id="rId12"/>
    <p:sldId id="305" r:id="rId13"/>
    <p:sldId id="272" r:id="rId14"/>
    <p:sldId id="273" r:id="rId15"/>
    <p:sldId id="306" r:id="rId16"/>
    <p:sldId id="275" r:id="rId17"/>
    <p:sldId id="274" r:id="rId18"/>
    <p:sldId id="276" r:id="rId19"/>
    <p:sldId id="287" r:id="rId20"/>
    <p:sldId id="257" r:id="rId21"/>
    <p:sldId id="288" r:id="rId22"/>
    <p:sldId id="278" r:id="rId23"/>
    <p:sldId id="259" r:id="rId24"/>
    <p:sldId id="279" r:id="rId25"/>
    <p:sldId id="297" r:id="rId26"/>
    <p:sldId id="298" r:id="rId27"/>
    <p:sldId id="260" r:id="rId28"/>
    <p:sldId id="261" r:id="rId29"/>
    <p:sldId id="262" r:id="rId30"/>
    <p:sldId id="263" r:id="rId31"/>
    <p:sldId id="264" r:id="rId32"/>
    <p:sldId id="265" r:id="rId33"/>
    <p:sldId id="280" r:id="rId34"/>
    <p:sldId id="296" r:id="rId35"/>
    <p:sldId id="281" r:id="rId36"/>
    <p:sldId id="282" r:id="rId37"/>
    <p:sldId id="283" r:id="rId38"/>
    <p:sldId id="284" r:id="rId39"/>
    <p:sldId id="285" r:id="rId40"/>
    <p:sldId id="290" r:id="rId41"/>
    <p:sldId id="291" r:id="rId42"/>
    <p:sldId id="267" r:id="rId43"/>
    <p:sldId id="266" r:id="rId44"/>
    <p:sldId id="292" r:id="rId45"/>
    <p:sldId id="271" r:id="rId46"/>
    <p:sldId id="293" r:id="rId47"/>
    <p:sldId id="294" r:id="rId48"/>
    <p:sldId id="295" r:id="rId49"/>
    <p:sldId id="300" r:id="rId50"/>
    <p:sldId id="299" r:id="rId51"/>
    <p:sldId id="301" r:id="rId52"/>
    <p:sldId id="302" r:id="rId53"/>
  </p:sldIdLst>
  <p:sldSz cx="12192000" cy="6858000"/>
  <p:notesSz cx="7132638" cy="9418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1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90810" cy="472567"/>
          </a:xfrm>
          <a:prstGeom prst="rect">
            <a:avLst/>
          </a:prstGeom>
        </p:spPr>
        <p:txBody>
          <a:bodyPr vert="horz" lIns="94565" tIns="47283" rIns="94565" bIns="47283" rtlCol="0"/>
          <a:lstStyle>
            <a:lvl1pPr algn="l">
              <a:defRPr sz="1200"/>
            </a:lvl1pPr>
          </a:lstStyle>
          <a:p>
            <a:endParaRPr lang="en-US"/>
          </a:p>
        </p:txBody>
      </p:sp>
      <p:sp>
        <p:nvSpPr>
          <p:cNvPr id="3" name="Date Placeholder 2"/>
          <p:cNvSpPr>
            <a:spLocks noGrp="1"/>
          </p:cNvSpPr>
          <p:nvPr>
            <p:ph type="dt" sz="quarter" idx="1"/>
          </p:nvPr>
        </p:nvSpPr>
        <p:spPr>
          <a:xfrm>
            <a:off x="4040178" y="0"/>
            <a:ext cx="3090810" cy="472567"/>
          </a:xfrm>
          <a:prstGeom prst="rect">
            <a:avLst/>
          </a:prstGeom>
        </p:spPr>
        <p:txBody>
          <a:bodyPr vert="horz" lIns="94565" tIns="47283" rIns="94565" bIns="47283" rtlCol="0"/>
          <a:lstStyle>
            <a:lvl1pPr algn="r">
              <a:defRPr sz="1200"/>
            </a:lvl1pPr>
          </a:lstStyle>
          <a:p>
            <a:fld id="{DEC2330A-C8E8-403F-946F-6771846807DC}" type="datetimeFigureOut">
              <a:rPr lang="en-US" smtClean="0"/>
              <a:t>10/16/2016</a:t>
            </a:fld>
            <a:endParaRPr lang="en-US"/>
          </a:p>
        </p:txBody>
      </p:sp>
      <p:sp>
        <p:nvSpPr>
          <p:cNvPr id="4" name="Footer Placeholder 3"/>
          <p:cNvSpPr>
            <a:spLocks noGrp="1"/>
          </p:cNvSpPr>
          <p:nvPr>
            <p:ph type="ftr" sz="quarter" idx="2"/>
          </p:nvPr>
        </p:nvSpPr>
        <p:spPr>
          <a:xfrm>
            <a:off x="0" y="8946072"/>
            <a:ext cx="3090810" cy="472566"/>
          </a:xfrm>
          <a:prstGeom prst="rect">
            <a:avLst/>
          </a:prstGeom>
        </p:spPr>
        <p:txBody>
          <a:bodyPr vert="horz" lIns="94565" tIns="47283" rIns="94565" bIns="47283" rtlCol="0" anchor="b"/>
          <a:lstStyle>
            <a:lvl1pPr algn="l">
              <a:defRPr sz="1200"/>
            </a:lvl1pPr>
          </a:lstStyle>
          <a:p>
            <a:endParaRPr lang="en-US"/>
          </a:p>
        </p:txBody>
      </p:sp>
      <p:sp>
        <p:nvSpPr>
          <p:cNvPr id="5" name="Slide Number Placeholder 4"/>
          <p:cNvSpPr>
            <a:spLocks noGrp="1"/>
          </p:cNvSpPr>
          <p:nvPr>
            <p:ph type="sldNum" sz="quarter" idx="3"/>
          </p:nvPr>
        </p:nvSpPr>
        <p:spPr>
          <a:xfrm>
            <a:off x="4040178" y="8946072"/>
            <a:ext cx="3090810" cy="472566"/>
          </a:xfrm>
          <a:prstGeom prst="rect">
            <a:avLst/>
          </a:prstGeom>
        </p:spPr>
        <p:txBody>
          <a:bodyPr vert="horz" lIns="94565" tIns="47283" rIns="94565" bIns="47283" rtlCol="0" anchor="b"/>
          <a:lstStyle>
            <a:lvl1pPr algn="r">
              <a:defRPr sz="1200"/>
            </a:lvl1pPr>
          </a:lstStyle>
          <a:p>
            <a:fld id="{25AEA913-4A15-4B98-BBA3-3189314AFCFF}" type="slidenum">
              <a:rPr lang="en-US" smtClean="0"/>
              <a:t>‹#›</a:t>
            </a:fld>
            <a:endParaRPr lang="en-US"/>
          </a:p>
        </p:txBody>
      </p:sp>
    </p:spTree>
    <p:extLst>
      <p:ext uri="{BB962C8B-B14F-4D97-AF65-F5344CB8AC3E}">
        <p14:creationId xmlns:p14="http://schemas.microsoft.com/office/powerpoint/2010/main" val="289723190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280" units="cm"/>
          <inkml:channel name="Y" type="integer" max="768" units="cm"/>
          <inkml:channel name="T" type="integer" max="2.14748E9" units="dev"/>
        </inkml:traceFormat>
        <inkml:channelProperties>
          <inkml:channelProperty channel="X" name="resolution" value="46.20938" units="1/cm"/>
          <inkml:channelProperty channel="Y" name="resolution" value="49.23077" units="1/cm"/>
          <inkml:channelProperty channel="T" name="resolution" value="1" units="1/dev"/>
        </inkml:channelProperties>
      </inkml:inkSource>
      <inkml:timestamp xml:id="ts0" timeString="2015-12-11T19:47:39.709"/>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ABE25214-DB75-450D-8FBD-50F956AE4B06}" emma:medium="tactile" emma:mode="ink">
          <msink:context xmlns:msink="http://schemas.microsoft.com/ink/2010/main" type="inkDrawing" rotatedBoundingBox="17822,7904 18008,7979 18003,7993 17817,7918" shapeName="Other"/>
        </emma:interpretation>
      </emma:emma>
    </inkml:annotationXML>
    <inkml:trace contextRef="#ctx0" brushRef="#br0">186 75 0,'-186'-75'297</inkml:trace>
  </inkml:traceGroup>
</inkml:ink>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535559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D80425-DDE4-429E-A3B5-EE8AE28BC2EE}"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3656965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27040114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383099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191574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7D80425-DDE4-429E-A3B5-EE8AE28BC2EE}" type="datetimeFigureOut">
              <a:rPr lang="en-US" smtClean="0"/>
              <a:t>10/16/2016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228343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7D80425-DDE4-429E-A3B5-EE8AE28BC2EE}" type="datetimeFigureOut">
              <a:rPr lang="en-US" smtClean="0"/>
              <a:t>10/16/2016</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1186840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519379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2219672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1266359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D80425-DDE4-429E-A3B5-EE8AE28BC2EE}" type="datetimeFigureOut">
              <a:rPr lang="en-US" smtClean="0"/>
              <a:t>10/16/2016</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3654986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7D80425-DDE4-429E-A3B5-EE8AE28BC2EE}"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2452079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D80425-DDE4-429E-A3B5-EE8AE28BC2EE}" type="datetimeFigureOut">
              <a:rPr lang="en-US" smtClean="0"/>
              <a:t>10/16/2016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2035667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D80425-DDE4-429E-A3B5-EE8AE28BC2EE}" type="datetimeFigureOut">
              <a:rPr lang="en-US" smtClean="0"/>
              <a:t>10/16/2016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2375932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D80425-DDE4-429E-A3B5-EE8AE28BC2EE}" type="datetimeFigureOut">
              <a:rPr lang="en-US" smtClean="0"/>
              <a:t>10/16/2016</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1411393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D80425-DDE4-429E-A3B5-EE8AE28BC2EE}"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1116875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D80425-DDE4-429E-A3B5-EE8AE28BC2EE}" type="datetimeFigureOut">
              <a:rPr lang="en-US" smtClean="0"/>
              <a:t>10/16/2016</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9724D171-44FD-498E-94E5-FC10E20F6D82}" type="slidenum">
              <a:rPr lang="en-US" smtClean="0"/>
              <a:t>‹#›</a:t>
            </a:fld>
            <a:endParaRPr lang="en-US"/>
          </a:p>
        </p:txBody>
      </p:sp>
    </p:spTree>
    <p:extLst>
      <p:ext uri="{BB962C8B-B14F-4D97-AF65-F5344CB8AC3E}">
        <p14:creationId xmlns:p14="http://schemas.microsoft.com/office/powerpoint/2010/main" val="18643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D7D80425-DDE4-429E-A3B5-EE8AE28BC2EE}" type="datetimeFigureOut">
              <a:rPr lang="en-US" smtClean="0"/>
              <a:t>10/16/2016</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9724D171-44FD-498E-94E5-FC10E20F6D82}" type="slidenum">
              <a:rPr lang="en-US" smtClean="0"/>
              <a:t>‹#›</a:t>
            </a:fld>
            <a:endParaRPr lang="en-US"/>
          </a:p>
        </p:txBody>
      </p:sp>
    </p:spTree>
    <p:extLst>
      <p:ext uri="{BB962C8B-B14F-4D97-AF65-F5344CB8AC3E}">
        <p14:creationId xmlns:p14="http://schemas.microsoft.com/office/powerpoint/2010/main" val="1184382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2099733"/>
            <a:ext cx="9750610" cy="2677648"/>
          </a:xfrm>
        </p:spPr>
        <p:txBody>
          <a:bodyPr/>
          <a:lstStyle/>
          <a:p>
            <a:r>
              <a:rPr lang="en-US" dirty="0" smtClean="0"/>
              <a:t>Unit 2 Addition &amp; Subtraction</a:t>
            </a:r>
            <a:endParaRPr lang="en-US" dirty="0"/>
          </a:p>
        </p:txBody>
      </p:sp>
      <p:sp>
        <p:nvSpPr>
          <p:cNvPr id="3" name="Subtitle 2"/>
          <p:cNvSpPr>
            <a:spLocks noGrp="1"/>
          </p:cNvSpPr>
          <p:nvPr>
            <p:ph type="subTitle" idx="1"/>
          </p:nvPr>
        </p:nvSpPr>
        <p:spPr/>
        <p:txBody>
          <a:bodyPr/>
          <a:lstStyle/>
          <a:p>
            <a:r>
              <a:rPr lang="en-US" dirty="0" smtClean="0"/>
              <a:t>Mr. Fulkerson</a:t>
            </a:r>
            <a:endParaRPr lang="en-US" dirty="0"/>
          </a:p>
        </p:txBody>
      </p:sp>
    </p:spTree>
    <p:extLst>
      <p:ext uri="{BB962C8B-B14F-4D97-AF65-F5344CB8AC3E}">
        <p14:creationId xmlns:p14="http://schemas.microsoft.com/office/powerpoint/2010/main" val="15898337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with Tape diagrams</a:t>
            </a:r>
            <a:endParaRPr lang="en-US" dirty="0"/>
          </a:p>
        </p:txBody>
      </p:sp>
      <p:pic>
        <p:nvPicPr>
          <p:cNvPr id="4" name="Content Placeholder 3"/>
          <p:cNvPicPr>
            <a:picLocks noGrp="1" noChangeAspect="1"/>
          </p:cNvPicPr>
          <p:nvPr>
            <p:ph idx="1"/>
          </p:nvPr>
        </p:nvPicPr>
        <p:blipFill rotWithShape="1">
          <a:blip r:embed="rId2"/>
          <a:srcRect l="17008" t="17077" r="31207" b="5379"/>
          <a:stretch/>
        </p:blipFill>
        <p:spPr>
          <a:xfrm>
            <a:off x="874059" y="1801906"/>
            <a:ext cx="7167282" cy="4845312"/>
          </a:xfrm>
          <a:prstGeom prst="rect">
            <a:avLst/>
          </a:prstGeom>
        </p:spPr>
      </p:pic>
    </p:spTree>
    <p:extLst>
      <p:ext uri="{BB962C8B-B14F-4D97-AF65-F5344CB8AC3E}">
        <p14:creationId xmlns:p14="http://schemas.microsoft.com/office/powerpoint/2010/main" val="3900835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Subtracting with tape diagrams</a:t>
            </a:r>
            <a:endParaRPr lang="en-US" dirty="0"/>
          </a:p>
        </p:txBody>
      </p:sp>
      <p:pic>
        <p:nvPicPr>
          <p:cNvPr id="4" name="Content Placeholder 3"/>
          <p:cNvPicPr>
            <a:picLocks noGrp="1" noChangeAspect="1"/>
          </p:cNvPicPr>
          <p:nvPr>
            <p:ph idx="1"/>
          </p:nvPr>
        </p:nvPicPr>
        <p:blipFill rotWithShape="1">
          <a:blip r:embed="rId2"/>
          <a:srcRect l="17894" t="16291" r="31207" b="6560"/>
          <a:stretch/>
        </p:blipFill>
        <p:spPr>
          <a:xfrm>
            <a:off x="968188" y="2057400"/>
            <a:ext cx="6629400" cy="4415665"/>
          </a:xfrm>
          <a:prstGeom prst="rect">
            <a:avLst/>
          </a:prstGeom>
        </p:spPr>
      </p:pic>
    </p:spTree>
    <p:extLst>
      <p:ext uri="{BB962C8B-B14F-4D97-AF65-F5344CB8AC3E}">
        <p14:creationId xmlns:p14="http://schemas.microsoft.com/office/powerpoint/2010/main" val="3186623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using tape diagrams</a:t>
            </a:r>
            <a:endParaRPr lang="en-US" dirty="0"/>
          </a:p>
        </p:txBody>
      </p:sp>
      <p:sp>
        <p:nvSpPr>
          <p:cNvPr id="3" name="Content Placeholder 2"/>
          <p:cNvSpPr>
            <a:spLocks noGrp="1"/>
          </p:cNvSpPr>
          <p:nvPr>
            <p:ph idx="1"/>
          </p:nvPr>
        </p:nvSpPr>
        <p:spPr>
          <a:xfrm>
            <a:off x="697754" y="2226982"/>
            <a:ext cx="10880164" cy="4281393"/>
          </a:xfrm>
        </p:spPr>
        <p:txBody>
          <a:bodyPr/>
          <a:lstStyle/>
          <a:p>
            <a:r>
              <a:rPr lang="en-US" dirty="0" smtClean="0"/>
              <a:t>At the zoo, </a:t>
            </a:r>
            <a:r>
              <a:rPr lang="en-US" dirty="0" err="1" smtClean="0"/>
              <a:t>Peri</a:t>
            </a:r>
            <a:r>
              <a:rPr lang="en-US" dirty="0" smtClean="0"/>
              <a:t> learned that one of the rhinos weighs 4,897 pounds, one of the giraffes weighs 2,667 pounds, one of the African Elephants weighs 12,456 pounds, and on of the Komodo dragons weighs 123 pounds.</a:t>
            </a:r>
          </a:p>
          <a:p>
            <a:pPr lvl="1"/>
            <a:r>
              <a:rPr lang="en-US" dirty="0" smtClean="0"/>
              <a:t>What is the combined weight of the zoo’s African elephant and the giraffe?</a:t>
            </a:r>
          </a:p>
          <a:p>
            <a:pPr marL="457200" lvl="1" indent="0">
              <a:buNone/>
            </a:pPr>
            <a:endParaRPr lang="en-US" dirty="0" smtClean="0"/>
          </a:p>
          <a:p>
            <a:pPr lvl="1"/>
            <a:r>
              <a:rPr lang="en-US" dirty="0" smtClean="0"/>
              <a:t>What is the combined weight of the zoo’s African elephant and the rhino?</a:t>
            </a:r>
          </a:p>
          <a:p>
            <a:pPr marL="457200" lvl="1" indent="0">
              <a:buNone/>
            </a:pPr>
            <a:endParaRPr lang="en-US" dirty="0" smtClean="0"/>
          </a:p>
          <a:p>
            <a:pPr lvl="1"/>
            <a:r>
              <a:rPr lang="en-US" dirty="0" smtClean="0"/>
              <a:t>What is the combined weight of the zoo’s African elephant, the rhino and the giraffe?</a:t>
            </a:r>
          </a:p>
          <a:p>
            <a:pPr marL="457200" lvl="1" indent="0">
              <a:buNone/>
            </a:pPr>
            <a:endParaRPr lang="en-US" dirty="0" smtClean="0"/>
          </a:p>
          <a:p>
            <a:pPr lvl="1"/>
            <a:r>
              <a:rPr lang="en-US" dirty="0" smtClean="0"/>
              <a:t>What is the combined weight of the zoo’s komodo dragon and the rhino?</a:t>
            </a:r>
            <a:endParaRPr lang="en-US" dirty="0"/>
          </a:p>
        </p:txBody>
      </p:sp>
    </p:spTree>
    <p:extLst>
      <p:ext uri="{BB962C8B-B14F-4D97-AF65-F5344CB8AC3E}">
        <p14:creationId xmlns:p14="http://schemas.microsoft.com/office/powerpoint/2010/main" val="1355188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a:t>
            </a:r>
            <a:endParaRPr lang="en-US" dirty="0"/>
          </a:p>
        </p:txBody>
      </p:sp>
      <p:sp>
        <p:nvSpPr>
          <p:cNvPr id="3" name="Content Placeholder 2"/>
          <p:cNvSpPr>
            <a:spLocks noGrp="1"/>
          </p:cNvSpPr>
          <p:nvPr>
            <p:ph idx="1"/>
          </p:nvPr>
        </p:nvSpPr>
        <p:spPr/>
        <p:txBody>
          <a:bodyPr/>
          <a:lstStyle/>
          <a:p>
            <a:endParaRPr lang="en-US" dirty="0" smtClean="0"/>
          </a:p>
          <a:p>
            <a:r>
              <a:rPr lang="en-US" dirty="0" smtClean="0"/>
              <a:t>Why do we Estimate?</a:t>
            </a:r>
          </a:p>
          <a:p>
            <a:endParaRPr lang="en-US" dirty="0"/>
          </a:p>
          <a:p>
            <a:endParaRPr lang="en-US" dirty="0" smtClean="0"/>
          </a:p>
          <a:p>
            <a:r>
              <a:rPr lang="en-US" dirty="0" smtClean="0"/>
              <a:t>When you estimate you </a:t>
            </a:r>
            <a:r>
              <a:rPr lang="en-US" b="1" u="sng" dirty="0" smtClean="0"/>
              <a:t>round</a:t>
            </a:r>
            <a:r>
              <a:rPr lang="en-US" dirty="0" smtClean="0"/>
              <a:t> to the largest place value</a:t>
            </a:r>
          </a:p>
          <a:p>
            <a:endParaRPr lang="en-US" dirty="0" smtClean="0"/>
          </a:p>
          <a:p>
            <a:endParaRPr lang="en-US" dirty="0"/>
          </a:p>
        </p:txBody>
      </p:sp>
    </p:spTree>
    <p:extLst>
      <p:ext uri="{BB962C8B-B14F-4D97-AF65-F5344CB8AC3E}">
        <p14:creationId xmlns:p14="http://schemas.microsoft.com/office/powerpoint/2010/main" val="16879733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lstStyle/>
          <a:p>
            <a:r>
              <a:rPr lang="en-US" dirty="0" smtClean="0"/>
              <a:t>2,394 + 29, 312 = </a:t>
            </a:r>
          </a:p>
          <a:p>
            <a:endParaRPr lang="en-US" dirty="0"/>
          </a:p>
          <a:p>
            <a:r>
              <a:rPr lang="en-US" dirty="0" smtClean="0"/>
              <a:t>328 – 99 = </a:t>
            </a:r>
          </a:p>
          <a:p>
            <a:endParaRPr lang="en-US" dirty="0"/>
          </a:p>
          <a:p>
            <a:r>
              <a:rPr lang="en-US" dirty="0" smtClean="0"/>
              <a:t>183,264 + 148,327 = </a:t>
            </a:r>
          </a:p>
          <a:p>
            <a:endParaRPr lang="en-US" dirty="0"/>
          </a:p>
          <a:p>
            <a:r>
              <a:rPr lang="en-US" dirty="0" smtClean="0"/>
              <a:t>Addy had 4,932 Barbie shoes.  Drew has about 1,492 matchbox cars.  About how many cars do they have all together?  How many more </a:t>
            </a:r>
            <a:r>
              <a:rPr lang="en-US" dirty="0" err="1" smtClean="0"/>
              <a:t>barbies</a:t>
            </a:r>
            <a:r>
              <a:rPr lang="en-US" dirty="0" smtClean="0"/>
              <a:t> shoes does Addy have than Drew?  (write number sentences)</a:t>
            </a:r>
            <a:endParaRPr lang="en-US" dirty="0"/>
          </a:p>
        </p:txBody>
      </p:sp>
    </p:spTree>
    <p:extLst>
      <p:ext uri="{BB962C8B-B14F-4D97-AF65-F5344CB8AC3E}">
        <p14:creationId xmlns:p14="http://schemas.microsoft.com/office/powerpoint/2010/main" val="21040581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Tape Diagram practice problems</a:t>
            </a:r>
            <a:endParaRPr lang="en-US" dirty="0"/>
          </a:p>
        </p:txBody>
      </p:sp>
      <p:sp>
        <p:nvSpPr>
          <p:cNvPr id="3" name="Content Placeholder 2"/>
          <p:cNvSpPr>
            <a:spLocks noGrp="1"/>
          </p:cNvSpPr>
          <p:nvPr>
            <p:ph idx="1"/>
          </p:nvPr>
        </p:nvSpPr>
        <p:spPr>
          <a:xfrm>
            <a:off x="1154954" y="2603500"/>
            <a:ext cx="10355728" cy="3416300"/>
          </a:xfrm>
        </p:spPr>
        <p:txBody>
          <a:bodyPr>
            <a:normAutofit lnSpcReduction="10000"/>
          </a:bodyPr>
          <a:lstStyle/>
          <a:p>
            <a:r>
              <a:rPr lang="en-US" dirty="0" smtClean="0"/>
              <a:t>J Andrew Morrow Elementary School collected 1,705 bottles for a recycling program.  Their high school collect some bottles also.  Both Schools collected 3,627 bottles combined.  How many bottle did the high school collect?</a:t>
            </a:r>
          </a:p>
          <a:p>
            <a:endParaRPr lang="en-US" dirty="0"/>
          </a:p>
          <a:p>
            <a:endParaRPr lang="en-US" dirty="0" smtClean="0"/>
          </a:p>
          <a:p>
            <a:r>
              <a:rPr lang="en-US" dirty="0" smtClean="0"/>
              <a:t>The population of Lebanon was 25,573 in 2014.  In that population, 13,103 people were female.  How many people who lived in Lebanon were male?</a:t>
            </a:r>
          </a:p>
          <a:p>
            <a:endParaRPr lang="en-US" dirty="0"/>
          </a:p>
          <a:p>
            <a:endParaRPr lang="en-US" dirty="0" smtClean="0"/>
          </a:p>
          <a:p>
            <a:pPr lvl="1"/>
            <a:r>
              <a:rPr lang="en-US" dirty="0" smtClean="0"/>
              <a:t>Write an inequality to show the relationship between male and females.</a:t>
            </a:r>
            <a:endParaRPr lang="en-US" dirty="0"/>
          </a:p>
        </p:txBody>
      </p:sp>
    </p:spTree>
    <p:extLst>
      <p:ext uri="{BB962C8B-B14F-4D97-AF65-F5344CB8AC3E}">
        <p14:creationId xmlns:p14="http://schemas.microsoft.com/office/powerpoint/2010/main" val="3353676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multi-digit Addends	</a:t>
            </a:r>
            <a:endParaRPr lang="en-US" dirty="0"/>
          </a:p>
        </p:txBody>
      </p:sp>
      <p:sp>
        <p:nvSpPr>
          <p:cNvPr id="3" name="Content Placeholder 2"/>
          <p:cNvSpPr>
            <a:spLocks noGrp="1"/>
          </p:cNvSpPr>
          <p:nvPr>
            <p:ph idx="1"/>
          </p:nvPr>
        </p:nvSpPr>
        <p:spPr/>
        <p:txBody>
          <a:bodyPr/>
          <a:lstStyle/>
          <a:p>
            <a:r>
              <a:rPr lang="en-US" dirty="0" smtClean="0"/>
              <a:t>Line them up with paper turned!</a:t>
            </a:r>
          </a:p>
          <a:p>
            <a:r>
              <a:rPr lang="en-US" dirty="0" smtClean="0"/>
              <a:t>25,462 + 32,762 + 53973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38598344"/>
              </p:ext>
            </p:extLst>
          </p:nvPr>
        </p:nvGraphicFramePr>
        <p:xfrm>
          <a:off x="6385861" y="3032560"/>
          <a:ext cx="3080870" cy="1566334"/>
        </p:xfrm>
        <a:graphic>
          <a:graphicData uri="http://schemas.openxmlformats.org/drawingml/2006/table">
            <a:tbl>
              <a:tblPr firstRow="1" bandRow="1">
                <a:tableStyleId>{5C22544A-7EE6-4342-B048-85BDC9FD1C3A}</a:tableStyleId>
              </a:tblPr>
              <a:tblGrid>
                <a:gridCol w="616174"/>
                <a:gridCol w="616174"/>
                <a:gridCol w="616174"/>
                <a:gridCol w="616174"/>
                <a:gridCol w="616174"/>
              </a:tblGrid>
              <a:tr h="1566334">
                <a:tc>
                  <a:txBody>
                    <a:bodyPr/>
                    <a:lstStyle/>
                    <a:p>
                      <a:pPr algn="ctr"/>
                      <a:r>
                        <a:rPr lang="en-US" dirty="0" smtClean="0">
                          <a:solidFill>
                            <a:schemeClr val="tx1"/>
                          </a:solidFill>
                        </a:rPr>
                        <a:t>2</a:t>
                      </a:r>
                    </a:p>
                    <a:p>
                      <a:pPr algn="ctr"/>
                      <a:r>
                        <a:rPr lang="en-US" dirty="0" smtClean="0">
                          <a:solidFill>
                            <a:schemeClr val="tx1"/>
                          </a:solidFill>
                        </a:rPr>
                        <a:t>3</a:t>
                      </a:r>
                    </a:p>
                    <a:p>
                      <a:pPr algn="ctr"/>
                      <a:r>
                        <a:rPr lang="en-US" dirty="0" smtClean="0">
                          <a:solidFill>
                            <a:schemeClr val="tx1"/>
                          </a:solidFill>
                        </a:rPr>
                        <a:t>5</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5</a:t>
                      </a:r>
                    </a:p>
                    <a:p>
                      <a:pPr algn="ctr"/>
                      <a:r>
                        <a:rPr lang="en-US" dirty="0" smtClean="0">
                          <a:solidFill>
                            <a:schemeClr val="tx1"/>
                          </a:solidFill>
                        </a:rPr>
                        <a:t>2</a:t>
                      </a:r>
                    </a:p>
                    <a:p>
                      <a:pPr algn="ctr"/>
                      <a:r>
                        <a:rPr lang="en-US" dirty="0" smtClean="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4</a:t>
                      </a:r>
                    </a:p>
                    <a:p>
                      <a:pPr algn="ctr"/>
                      <a:r>
                        <a:rPr lang="en-US" dirty="0" smtClean="0">
                          <a:solidFill>
                            <a:schemeClr val="tx1"/>
                          </a:solidFill>
                        </a:rPr>
                        <a:t>7</a:t>
                      </a:r>
                    </a:p>
                    <a:p>
                      <a:pPr algn="ctr"/>
                      <a:r>
                        <a:rPr lang="en-US" dirty="0" smtClean="0">
                          <a:solidFill>
                            <a:schemeClr val="tx1"/>
                          </a:solidFill>
                        </a:rPr>
                        <a:t>9</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6</a:t>
                      </a:r>
                    </a:p>
                    <a:p>
                      <a:pPr algn="ctr"/>
                      <a:r>
                        <a:rPr lang="en-US" dirty="0" smtClean="0">
                          <a:solidFill>
                            <a:schemeClr val="tx1"/>
                          </a:solidFill>
                        </a:rPr>
                        <a:t>6</a:t>
                      </a:r>
                    </a:p>
                    <a:p>
                      <a:pPr algn="ctr"/>
                      <a:r>
                        <a:rPr lang="en-US" dirty="0" smtClean="0">
                          <a:solidFill>
                            <a:schemeClr val="tx1"/>
                          </a:solidFill>
                        </a:rPr>
                        <a:t>7</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2</a:t>
                      </a:r>
                    </a:p>
                    <a:p>
                      <a:pPr algn="ctr"/>
                      <a:r>
                        <a:rPr lang="en-US" dirty="0" smtClean="0">
                          <a:solidFill>
                            <a:schemeClr val="tx1"/>
                          </a:solidFill>
                        </a:rPr>
                        <a:t>2</a:t>
                      </a:r>
                    </a:p>
                    <a:p>
                      <a:pPr algn="ctr"/>
                      <a:r>
                        <a:rPr lang="en-US" dirty="0" smtClean="0">
                          <a:solidFill>
                            <a:schemeClr val="tx1"/>
                          </a:solidFill>
                        </a:rPr>
                        <a:t>3</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cxnSp>
        <p:nvCxnSpPr>
          <p:cNvPr id="6" name="Straight Connector 5"/>
          <p:cNvCxnSpPr/>
          <p:nvPr/>
        </p:nvCxnSpPr>
        <p:spPr>
          <a:xfrm flipV="1">
            <a:off x="6051176" y="3980329"/>
            <a:ext cx="3865191" cy="13447"/>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199094" y="3671047"/>
            <a:ext cx="13447" cy="2151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51176" y="3778623"/>
            <a:ext cx="334685" cy="3710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682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 Addends and Subtrahends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Inverse – Solving a problem by working in reverse</a:t>
            </a:r>
          </a:p>
          <a:p>
            <a:pPr lvl="1"/>
            <a:r>
              <a:rPr lang="en-US" dirty="0" smtClean="0"/>
              <a:t>20 + 30 = 50  OR 50 – 30 = 20</a:t>
            </a:r>
          </a:p>
          <a:p>
            <a:endParaRPr lang="en-US" dirty="0" smtClean="0"/>
          </a:p>
          <a:p>
            <a:r>
              <a:rPr lang="en-US" dirty="0" smtClean="0"/>
              <a:t> 234 + 732 = 966</a:t>
            </a:r>
          </a:p>
          <a:p>
            <a:endParaRPr lang="en-US" dirty="0" smtClean="0"/>
          </a:p>
          <a:p>
            <a:r>
              <a:rPr lang="en-US" dirty="0" smtClean="0"/>
              <a:t>          - 238 = 374</a:t>
            </a:r>
          </a:p>
          <a:p>
            <a:endParaRPr lang="en-US" dirty="0"/>
          </a:p>
          <a:p>
            <a:r>
              <a:rPr lang="en-US" dirty="0" smtClean="0"/>
              <a:t>556 – 289 = 267</a:t>
            </a:r>
          </a:p>
          <a:p>
            <a:endParaRPr lang="en-US" dirty="0"/>
          </a:p>
          <a:p>
            <a:r>
              <a:rPr lang="en-US" dirty="0" smtClean="0"/>
              <a:t>383 + 2__4 + 845 = 1,522</a:t>
            </a:r>
          </a:p>
          <a:p>
            <a:endParaRPr lang="en-US" dirty="0"/>
          </a:p>
          <a:p>
            <a:endParaRPr lang="en-US" dirty="0" smtClean="0"/>
          </a:p>
          <a:p>
            <a:endParaRPr lang="en-US" dirty="0"/>
          </a:p>
        </p:txBody>
      </p:sp>
      <p:sp>
        <p:nvSpPr>
          <p:cNvPr id="4" name="Rectangle 3"/>
          <p:cNvSpPr/>
          <p:nvPr/>
        </p:nvSpPr>
        <p:spPr>
          <a:xfrm>
            <a:off x="2380130" y="3590364"/>
            <a:ext cx="121023" cy="2151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19518" y="4183903"/>
            <a:ext cx="605118" cy="2554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7546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0415665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mistakes or explaining process of adding and subtracting</a:t>
            </a:r>
            <a:endParaRPr lang="en-US" dirty="0"/>
          </a:p>
        </p:txBody>
      </p:sp>
      <p:sp>
        <p:nvSpPr>
          <p:cNvPr id="3" name="Content Placeholder 2"/>
          <p:cNvSpPr>
            <a:spLocks noGrp="1"/>
          </p:cNvSpPr>
          <p:nvPr>
            <p:ph idx="1"/>
          </p:nvPr>
        </p:nvSpPr>
        <p:spPr>
          <a:xfrm>
            <a:off x="1154954" y="2724524"/>
            <a:ext cx="8825659" cy="3416300"/>
          </a:xfrm>
        </p:spPr>
        <p:txBody>
          <a:bodyPr/>
          <a:lstStyle/>
          <a:p>
            <a:r>
              <a:rPr lang="en-US" dirty="0" err="1" smtClean="0"/>
              <a:t>Yarimar</a:t>
            </a:r>
            <a:r>
              <a:rPr lang="en-US" dirty="0" smtClean="0"/>
              <a:t> had 2,394 marbles and found 3,092 more.  She added up her marbles and thought she had 5,386 total marbles.  What did she do wrong in her problem?</a:t>
            </a:r>
          </a:p>
          <a:p>
            <a:endParaRPr lang="en-US" dirty="0"/>
          </a:p>
          <a:p>
            <a:r>
              <a:rPr lang="en-US" dirty="0" smtClean="0"/>
              <a:t>Paul ate 53,291 hotdogs last year.  Pierce had 27,348 last year.  In all They ate 80,639 hotdogs.  Explain what they had to do in the 10’ s place to get the correct answer</a:t>
            </a:r>
          </a:p>
          <a:p>
            <a:endParaRPr lang="en-US" dirty="0"/>
          </a:p>
          <a:p>
            <a:endParaRPr lang="en-US" dirty="0"/>
          </a:p>
        </p:txBody>
      </p:sp>
    </p:spTree>
    <p:extLst>
      <p:ext uri="{BB962C8B-B14F-4D97-AF65-F5344CB8AC3E}">
        <p14:creationId xmlns:p14="http://schemas.microsoft.com/office/powerpoint/2010/main" val="31597334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Adding and Subtracting</a:t>
            </a:r>
          </a:p>
          <a:p>
            <a:r>
              <a:rPr lang="en-US" dirty="0" smtClean="0"/>
              <a:t>Estimating</a:t>
            </a:r>
          </a:p>
          <a:p>
            <a:r>
              <a:rPr lang="en-US" dirty="0" smtClean="0"/>
              <a:t>Missing subtrahends and addends</a:t>
            </a:r>
          </a:p>
          <a:p>
            <a:r>
              <a:rPr lang="en-US" dirty="0"/>
              <a:t>Finding errors in addition and </a:t>
            </a:r>
            <a:r>
              <a:rPr lang="en-US" dirty="0" smtClean="0"/>
              <a:t>subtraction</a:t>
            </a:r>
          </a:p>
          <a:p>
            <a:r>
              <a:rPr lang="en-US" dirty="0" smtClean="0"/>
              <a:t>Money</a:t>
            </a:r>
          </a:p>
          <a:p>
            <a:r>
              <a:rPr lang="en-US" dirty="0" smtClean="0"/>
              <a:t>Inequalities</a:t>
            </a:r>
          </a:p>
          <a:p>
            <a:r>
              <a:rPr lang="en-US" dirty="0" smtClean="0"/>
              <a:t>Word problems</a:t>
            </a:r>
          </a:p>
          <a:p>
            <a:endParaRPr lang="en-US" dirty="0"/>
          </a:p>
          <a:p>
            <a:r>
              <a:rPr lang="en-US" dirty="0" smtClean="0"/>
              <a:t>Algebra</a:t>
            </a:r>
          </a:p>
          <a:p>
            <a:r>
              <a:rPr lang="en-US" dirty="0" smtClean="0"/>
              <a:t>Patterns</a:t>
            </a:r>
          </a:p>
        </p:txBody>
      </p:sp>
    </p:spTree>
    <p:extLst>
      <p:ext uri="{BB962C8B-B14F-4D97-AF65-F5344CB8AC3E}">
        <p14:creationId xmlns:p14="http://schemas.microsoft.com/office/powerpoint/2010/main" val="13462062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and subtracting Mistakes Practice</a:t>
            </a:r>
            <a:endParaRPr lang="en-US" dirty="0"/>
          </a:p>
        </p:txBody>
      </p:sp>
      <p:pic>
        <p:nvPicPr>
          <p:cNvPr id="4" name="Content Placeholder 3"/>
          <p:cNvPicPr>
            <a:picLocks noGrp="1" noChangeAspect="1"/>
          </p:cNvPicPr>
          <p:nvPr>
            <p:ph idx="1"/>
          </p:nvPr>
        </p:nvPicPr>
        <p:blipFill rotWithShape="1">
          <a:blip r:embed="rId2"/>
          <a:srcRect l="17477" t="19533" r="51448" b="16795"/>
          <a:stretch/>
        </p:blipFill>
        <p:spPr>
          <a:xfrm>
            <a:off x="3657599" y="1946945"/>
            <a:ext cx="7274860" cy="4790031"/>
          </a:xfrm>
          <a:prstGeom prst="rect">
            <a:avLst/>
          </a:prstGeom>
        </p:spPr>
      </p:pic>
    </p:spTree>
    <p:extLst>
      <p:ext uri="{BB962C8B-B14F-4D97-AF65-F5344CB8AC3E}">
        <p14:creationId xmlns:p14="http://schemas.microsoft.com/office/powerpoint/2010/main" val="34221512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5905679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Word Problems</a:t>
            </a:r>
            <a:endParaRPr lang="en-US" dirty="0"/>
          </a:p>
        </p:txBody>
      </p:sp>
      <p:sp>
        <p:nvSpPr>
          <p:cNvPr id="3" name="Content Placeholder 2"/>
          <p:cNvSpPr>
            <a:spLocks noGrp="1"/>
          </p:cNvSpPr>
          <p:nvPr>
            <p:ph idx="1"/>
          </p:nvPr>
        </p:nvSpPr>
        <p:spPr>
          <a:xfrm>
            <a:off x="1007036" y="2469030"/>
            <a:ext cx="10288493" cy="3972112"/>
          </a:xfrm>
        </p:spPr>
        <p:txBody>
          <a:bodyPr>
            <a:normAutofit/>
          </a:bodyPr>
          <a:lstStyle/>
          <a:p>
            <a:r>
              <a:rPr lang="en-US" dirty="0" smtClean="0"/>
              <a:t>Jim had 234 pencils but gave 29 to his sister.  How many pencils does Jim have left?</a:t>
            </a:r>
          </a:p>
          <a:p>
            <a:endParaRPr lang="en-US" dirty="0" smtClean="0"/>
          </a:p>
          <a:p>
            <a:r>
              <a:rPr lang="en-US" dirty="0" smtClean="0"/>
              <a:t>Peyton has 908 shells in her bag and found 281 more at the next beach.  </a:t>
            </a:r>
            <a:r>
              <a:rPr lang="en-US" b="1" dirty="0" smtClean="0"/>
              <a:t>About</a:t>
            </a:r>
            <a:r>
              <a:rPr lang="en-US" dirty="0" smtClean="0"/>
              <a:t> how many shells des she have in all?</a:t>
            </a:r>
          </a:p>
          <a:p>
            <a:endParaRPr lang="en-US" dirty="0" smtClean="0"/>
          </a:p>
          <a:p>
            <a:r>
              <a:rPr lang="en-US" dirty="0" smtClean="0"/>
              <a:t>Drew has 25,392 M&amp;M’s.  16,298 of the M&amp;M’s are blue and red.  5,273 of the M&amp;M’s are Green and Yellow.  How many of the marbles are neither blue, red, green, or yellow?</a:t>
            </a:r>
          </a:p>
          <a:p>
            <a:endParaRPr lang="en-US" dirty="0" smtClean="0"/>
          </a:p>
          <a:p>
            <a:r>
              <a:rPr lang="en-US" dirty="0" smtClean="0"/>
              <a:t>Addy ate 375 grapes last week.  This week she ate 289 grapes. Find the difference between the two weeks.</a:t>
            </a:r>
            <a:endParaRPr lang="en-US" dirty="0"/>
          </a:p>
        </p:txBody>
      </p:sp>
    </p:spTree>
    <p:extLst>
      <p:ext uri="{BB962C8B-B14F-4D97-AF65-F5344CB8AC3E}">
        <p14:creationId xmlns:p14="http://schemas.microsoft.com/office/powerpoint/2010/main" val="9592947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MONEY</a:t>
            </a:r>
            <a:endParaRPr lang="en-US" dirty="0"/>
          </a:p>
        </p:txBody>
      </p:sp>
      <p:sp>
        <p:nvSpPr>
          <p:cNvPr id="3" name="Content Placeholder 2"/>
          <p:cNvSpPr>
            <a:spLocks noGrp="1"/>
          </p:cNvSpPr>
          <p:nvPr>
            <p:ph idx="1"/>
          </p:nvPr>
        </p:nvSpPr>
        <p:spPr/>
        <p:txBody>
          <a:bodyPr/>
          <a:lstStyle/>
          <a:p>
            <a:r>
              <a:rPr lang="en-US" dirty="0" smtClean="0"/>
              <a:t>How many bills and coins do I have?</a:t>
            </a:r>
          </a:p>
          <a:p>
            <a:r>
              <a:rPr lang="en-US" dirty="0" smtClean="0"/>
              <a:t>How much change do I receive?</a:t>
            </a:r>
          </a:p>
          <a:p>
            <a:endParaRPr lang="en-US" dirty="0"/>
          </a:p>
        </p:txBody>
      </p:sp>
    </p:spTree>
    <p:extLst>
      <p:ext uri="{BB962C8B-B14F-4D97-AF65-F5344CB8AC3E}">
        <p14:creationId xmlns:p14="http://schemas.microsoft.com/office/powerpoint/2010/main" val="15604055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lstStyle/>
          <a:p>
            <a:r>
              <a:rPr lang="en-US" dirty="0" smtClean="0"/>
              <a:t>What is the least amount of bills and coins I would need?</a:t>
            </a:r>
          </a:p>
          <a:p>
            <a:pPr lvl="1"/>
            <a:r>
              <a:rPr lang="en-US" dirty="0" smtClean="0"/>
              <a:t>$8.29</a:t>
            </a:r>
          </a:p>
          <a:p>
            <a:pPr lvl="1"/>
            <a:r>
              <a:rPr lang="en-US" dirty="0" smtClean="0"/>
              <a:t>$19.72</a:t>
            </a:r>
          </a:p>
          <a:p>
            <a:endParaRPr lang="en-US" dirty="0"/>
          </a:p>
          <a:p>
            <a:r>
              <a:rPr lang="en-US" dirty="0" smtClean="0"/>
              <a:t>How much change should I receive?</a:t>
            </a:r>
          </a:p>
          <a:p>
            <a:pPr lvl="1"/>
            <a:r>
              <a:rPr lang="en-US" dirty="0" smtClean="0"/>
              <a:t>Mr. F bought a Giant’s Jersey for $39.85.  He paid with a $50.00 bill?</a:t>
            </a:r>
          </a:p>
          <a:p>
            <a:pPr lvl="1"/>
            <a:endParaRPr lang="en-US" dirty="0"/>
          </a:p>
          <a:p>
            <a:pPr lvl="1"/>
            <a:r>
              <a:rPr lang="en-US" dirty="0" smtClean="0"/>
              <a:t>Problems with chart.</a:t>
            </a:r>
          </a:p>
          <a:p>
            <a:pPr lv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45954473"/>
              </p:ext>
            </p:extLst>
          </p:nvPr>
        </p:nvGraphicFramePr>
        <p:xfrm>
          <a:off x="9144000" y="4431054"/>
          <a:ext cx="2447365" cy="2036980"/>
        </p:xfrm>
        <a:graphic>
          <a:graphicData uri="http://schemas.openxmlformats.org/drawingml/2006/table">
            <a:tbl>
              <a:tblPr firstRow="1" bandRow="1">
                <a:tableStyleId>{5C22544A-7EE6-4342-B048-85BDC9FD1C3A}</a:tableStyleId>
              </a:tblPr>
              <a:tblGrid>
                <a:gridCol w="1506071"/>
                <a:gridCol w="941294"/>
              </a:tblGrid>
              <a:tr h="407396">
                <a:tc>
                  <a:txBody>
                    <a:bodyPr/>
                    <a:lstStyle/>
                    <a:p>
                      <a:pPr algn="ctr"/>
                      <a:r>
                        <a:rPr lang="en-US" dirty="0" smtClean="0"/>
                        <a:t>Toys</a:t>
                      </a:r>
                      <a:endParaRPr lang="en-US" dirty="0"/>
                    </a:p>
                  </a:txBody>
                  <a:tcPr/>
                </a:tc>
                <a:tc>
                  <a:txBody>
                    <a:bodyPr/>
                    <a:lstStyle/>
                    <a:p>
                      <a:pPr algn="ctr"/>
                      <a:r>
                        <a:rPr lang="en-US" dirty="0" smtClean="0"/>
                        <a:t>Cost</a:t>
                      </a:r>
                      <a:endParaRPr lang="en-US" dirty="0"/>
                    </a:p>
                  </a:txBody>
                  <a:tcPr/>
                </a:tc>
              </a:tr>
              <a:tr h="407396">
                <a:tc>
                  <a:txBody>
                    <a:bodyPr/>
                    <a:lstStyle/>
                    <a:p>
                      <a:pPr algn="ctr"/>
                      <a:r>
                        <a:rPr lang="en-US" dirty="0" smtClean="0"/>
                        <a:t>Elsa Doll</a:t>
                      </a:r>
                      <a:endParaRPr lang="en-US" dirty="0"/>
                    </a:p>
                  </a:txBody>
                  <a:tcPr/>
                </a:tc>
                <a:tc>
                  <a:txBody>
                    <a:bodyPr/>
                    <a:lstStyle/>
                    <a:p>
                      <a:pPr algn="ctr"/>
                      <a:r>
                        <a:rPr lang="en-US" dirty="0" smtClean="0"/>
                        <a:t>$18.25</a:t>
                      </a:r>
                      <a:endParaRPr lang="en-US" dirty="0"/>
                    </a:p>
                  </a:txBody>
                  <a:tcPr/>
                </a:tc>
              </a:tr>
              <a:tr h="407396">
                <a:tc>
                  <a:txBody>
                    <a:bodyPr/>
                    <a:lstStyle/>
                    <a:p>
                      <a:pPr algn="ctr"/>
                      <a:r>
                        <a:rPr lang="en-US" dirty="0" smtClean="0"/>
                        <a:t>Olaf Hat</a:t>
                      </a:r>
                      <a:endParaRPr lang="en-US" dirty="0"/>
                    </a:p>
                  </a:txBody>
                  <a:tcPr/>
                </a:tc>
                <a:tc>
                  <a:txBody>
                    <a:bodyPr/>
                    <a:lstStyle/>
                    <a:p>
                      <a:pPr algn="ctr"/>
                      <a:r>
                        <a:rPr lang="en-US" dirty="0" smtClean="0"/>
                        <a:t>$13.50</a:t>
                      </a:r>
                      <a:endParaRPr lang="en-US" dirty="0"/>
                    </a:p>
                  </a:txBody>
                  <a:tcPr/>
                </a:tc>
              </a:tr>
              <a:tr h="407396">
                <a:tc>
                  <a:txBody>
                    <a:bodyPr/>
                    <a:lstStyle/>
                    <a:p>
                      <a:pPr algn="ctr"/>
                      <a:r>
                        <a:rPr lang="en-US" dirty="0" smtClean="0"/>
                        <a:t>Sven Glass</a:t>
                      </a:r>
                      <a:endParaRPr lang="en-US" dirty="0"/>
                    </a:p>
                  </a:txBody>
                  <a:tcPr/>
                </a:tc>
                <a:tc>
                  <a:txBody>
                    <a:bodyPr/>
                    <a:lstStyle/>
                    <a:p>
                      <a:pPr algn="ctr"/>
                      <a:r>
                        <a:rPr lang="en-US" dirty="0" smtClean="0"/>
                        <a:t>$9.95</a:t>
                      </a:r>
                      <a:endParaRPr lang="en-US" dirty="0"/>
                    </a:p>
                  </a:txBody>
                  <a:tcPr/>
                </a:tc>
              </a:tr>
              <a:tr h="407396">
                <a:tc>
                  <a:txBody>
                    <a:bodyPr/>
                    <a:lstStyle/>
                    <a:p>
                      <a:pPr algn="ctr"/>
                      <a:r>
                        <a:rPr lang="en-US" dirty="0" smtClean="0"/>
                        <a:t>Frozen</a:t>
                      </a:r>
                      <a:r>
                        <a:rPr lang="en-US" baseline="0" dirty="0" smtClean="0"/>
                        <a:t> DVD</a:t>
                      </a:r>
                      <a:endParaRPr lang="en-US" dirty="0"/>
                    </a:p>
                  </a:txBody>
                  <a:tcPr/>
                </a:tc>
                <a:tc>
                  <a:txBody>
                    <a:bodyPr/>
                    <a:lstStyle/>
                    <a:p>
                      <a:pPr algn="ctr"/>
                      <a:r>
                        <a:rPr lang="en-US" dirty="0" smtClean="0"/>
                        <a:t>$23.99</a:t>
                      </a:r>
                      <a:endParaRPr lang="en-US" dirty="0"/>
                    </a:p>
                  </a:txBody>
                  <a:tcPr/>
                </a:tc>
              </a:tr>
            </a:tbl>
          </a:graphicData>
        </a:graphic>
      </p:graphicFrame>
    </p:spTree>
    <p:extLst>
      <p:ext uri="{BB962C8B-B14F-4D97-AF65-F5344CB8AC3E}">
        <p14:creationId xmlns:p14="http://schemas.microsoft.com/office/powerpoint/2010/main" val="18107908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Money Practice</a:t>
            </a:r>
            <a:endParaRPr lang="en-US" dirty="0"/>
          </a:p>
        </p:txBody>
      </p:sp>
      <p:sp>
        <p:nvSpPr>
          <p:cNvPr id="3" name="Content Placeholder 2"/>
          <p:cNvSpPr>
            <a:spLocks noGrp="1"/>
          </p:cNvSpPr>
          <p:nvPr>
            <p:ph idx="1"/>
          </p:nvPr>
        </p:nvSpPr>
        <p:spPr/>
        <p:txBody>
          <a:bodyPr>
            <a:normAutofit fontScale="92500" lnSpcReduction="20000"/>
          </a:bodyPr>
          <a:lstStyle/>
          <a:p>
            <a:pPr marL="0" lvl="0" indent="0">
              <a:buNone/>
            </a:pPr>
            <a:r>
              <a:rPr lang="en-US" dirty="0"/>
              <a:t>If the cost of a purchase is less than $10…shipping cost is $</a:t>
            </a:r>
            <a:r>
              <a:rPr lang="en-US" dirty="0" smtClean="0"/>
              <a:t>2.50.  If </a:t>
            </a:r>
            <a:r>
              <a:rPr lang="en-US" dirty="0"/>
              <a:t>the cost of a purchase is $10.01 to $35…shipping cost is $</a:t>
            </a:r>
            <a:r>
              <a:rPr lang="en-US" dirty="0" smtClean="0"/>
              <a:t>5.20.  If </a:t>
            </a:r>
            <a:r>
              <a:rPr lang="en-US" dirty="0"/>
              <a:t>the cost of a purchase is $35.01 to $59…shipping cost is $7.50. </a:t>
            </a:r>
            <a:r>
              <a:rPr lang="en-US" dirty="0" smtClean="0"/>
              <a:t> If </a:t>
            </a:r>
            <a:r>
              <a:rPr lang="en-US" dirty="0"/>
              <a:t>the cost of a purchase is more than $59…shipping cost is $8.85.</a:t>
            </a:r>
          </a:p>
          <a:p>
            <a:pPr marL="0" indent="0">
              <a:buNone/>
            </a:pPr>
            <a:r>
              <a:rPr lang="en-US" dirty="0"/>
              <a:t> </a:t>
            </a:r>
          </a:p>
          <a:p>
            <a:r>
              <a:rPr lang="en-US" dirty="0"/>
              <a:t>Ms. Light ordered two items online. Item #1 cost $9.95. Item #2 cost $29.45. She then had to calculate the shipping cost to find her total cost. How much did she spend in all?</a:t>
            </a:r>
          </a:p>
          <a:p>
            <a:pPr marL="0" indent="0">
              <a:buNone/>
            </a:pPr>
            <a:r>
              <a:rPr lang="en-US" dirty="0"/>
              <a:t> </a:t>
            </a:r>
          </a:p>
          <a:p>
            <a:endParaRPr lang="en-US" dirty="0"/>
          </a:p>
          <a:p>
            <a:pPr lvl="0"/>
            <a:r>
              <a:rPr lang="en-US" dirty="0"/>
              <a:t>Chuck bought cowboy boots for $238.99, spurs for $59.50, and a socks for $12.45. How much did he spend in all?</a:t>
            </a:r>
          </a:p>
          <a:p>
            <a:endParaRPr lang="en-US" dirty="0"/>
          </a:p>
        </p:txBody>
      </p:sp>
    </p:spTree>
    <p:extLst>
      <p:ext uri="{BB962C8B-B14F-4D97-AF65-F5344CB8AC3E}">
        <p14:creationId xmlns:p14="http://schemas.microsoft.com/office/powerpoint/2010/main" val="20585520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 bills and coins?</a:t>
            </a:r>
            <a:endParaRPr lang="en-US" dirty="0"/>
          </a:p>
        </p:txBody>
      </p:sp>
      <p:sp>
        <p:nvSpPr>
          <p:cNvPr id="3" name="Content Placeholder 2"/>
          <p:cNvSpPr>
            <a:spLocks noGrp="1"/>
          </p:cNvSpPr>
          <p:nvPr>
            <p:ph idx="1"/>
          </p:nvPr>
        </p:nvSpPr>
        <p:spPr>
          <a:xfrm>
            <a:off x="1154954" y="2603500"/>
            <a:ext cx="8825659" cy="3649382"/>
          </a:xfrm>
        </p:spPr>
        <p:txBody>
          <a:bodyPr>
            <a:normAutofit fontScale="70000" lnSpcReduction="20000"/>
          </a:bodyPr>
          <a:lstStyle/>
          <a:p>
            <a:pPr lvl="0"/>
            <a:r>
              <a:rPr lang="en-US" dirty="0" smtClean="0"/>
              <a:t>Mrs. Smith </a:t>
            </a:r>
            <a:r>
              <a:rPr lang="en-US" dirty="0"/>
              <a:t>went shopping. She bought earrings for $15.00, a bracelet for $13.99, and a headband for $5.90. Which of the following could be the change she received from $40.00</a:t>
            </a:r>
          </a:p>
          <a:p>
            <a:pPr lvl="1"/>
            <a:r>
              <a:rPr lang="en-US" dirty="0"/>
              <a:t>4  $1 bills, 3 quarters, 1 dime, 4 pennies</a:t>
            </a:r>
          </a:p>
          <a:p>
            <a:pPr lvl="1"/>
            <a:r>
              <a:rPr lang="en-US" dirty="0"/>
              <a:t>4  $1 bills, 4 quarters, 2 dimes, 3 pennies</a:t>
            </a:r>
          </a:p>
          <a:p>
            <a:pPr lvl="1"/>
            <a:r>
              <a:rPr lang="en-US" dirty="0"/>
              <a:t>3  $1 bills, 3 quarters, 1 dime, 4 pennies</a:t>
            </a:r>
          </a:p>
          <a:p>
            <a:pPr lvl="1"/>
            <a:r>
              <a:rPr lang="en-US" dirty="0"/>
              <a:t>4  $1 bills, 4 quarters, 1 dime, 1 penny</a:t>
            </a:r>
          </a:p>
          <a:p>
            <a:pPr marL="0" indent="0">
              <a:buNone/>
            </a:pPr>
            <a:r>
              <a:rPr lang="en-US" dirty="0"/>
              <a:t> </a:t>
            </a:r>
          </a:p>
          <a:p>
            <a:pPr marL="0" indent="0">
              <a:buNone/>
            </a:pPr>
            <a:r>
              <a:rPr lang="en-US" dirty="0"/>
              <a:t> </a:t>
            </a:r>
          </a:p>
          <a:p>
            <a:pPr lvl="0"/>
            <a:r>
              <a:rPr lang="en-US" dirty="0" smtClean="0"/>
              <a:t>Evan </a:t>
            </a:r>
            <a:r>
              <a:rPr lang="en-US" dirty="0"/>
              <a:t>bought </a:t>
            </a:r>
            <a:r>
              <a:rPr lang="en-US" dirty="0" smtClean="0"/>
              <a:t>Dude, </a:t>
            </a:r>
            <a:r>
              <a:rPr lang="en-US" dirty="0"/>
              <a:t>the </a:t>
            </a:r>
            <a:r>
              <a:rPr lang="en-US" dirty="0" smtClean="0"/>
              <a:t>dachshund, </a:t>
            </a:r>
            <a:r>
              <a:rPr lang="en-US" dirty="0"/>
              <a:t>a dog treat for $2.18. He paid with a $20.00 bill. Which of the following is the change he received back from the clerk?</a:t>
            </a:r>
          </a:p>
          <a:p>
            <a:pPr lvl="1"/>
            <a:r>
              <a:rPr lang="en-US" dirty="0"/>
              <a:t>1 $10 bill, 1 $5 bill, 3 $1 bills, 3 dimes, 2 pennies</a:t>
            </a:r>
          </a:p>
          <a:p>
            <a:pPr lvl="1"/>
            <a:r>
              <a:rPr lang="en-US" dirty="0"/>
              <a:t>1 $10 bill, 1 $5 bill, 2 $1 bills, 3 quarters, 1 nickel, 2 pennies</a:t>
            </a:r>
          </a:p>
          <a:p>
            <a:pPr lvl="1"/>
            <a:r>
              <a:rPr lang="en-US" dirty="0"/>
              <a:t>1 $10 bill, 1 $5 bill, 2 $1 bills, 2 quarters, 3 dimes, 2 pennies</a:t>
            </a:r>
          </a:p>
          <a:p>
            <a:pPr lvl="1"/>
            <a:r>
              <a:rPr lang="en-US" dirty="0"/>
              <a:t>1 $10 bill, 1 $5 bill, 3 $1 bills, 3 quarters, 1 nickel, 3 pennies</a:t>
            </a:r>
          </a:p>
          <a:p>
            <a:endParaRPr lang="en-US" dirty="0"/>
          </a:p>
        </p:txBody>
      </p:sp>
    </p:spTree>
    <p:extLst>
      <p:ext uri="{BB962C8B-B14F-4D97-AF65-F5344CB8AC3E}">
        <p14:creationId xmlns:p14="http://schemas.microsoft.com/office/powerpoint/2010/main" val="35876918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Box 3"/>
          <p:cNvSpPr txBox="1">
            <a:spLocks noChangeArrowheads="1"/>
          </p:cNvSpPr>
          <p:nvPr/>
        </p:nvSpPr>
        <p:spPr bwMode="auto">
          <a:xfrm rot="-1747210">
            <a:off x="1524000" y="30480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2051" name="TextBox 4"/>
          <p:cNvSpPr txBox="1">
            <a:spLocks noChangeArrowheads="1"/>
          </p:cNvSpPr>
          <p:nvPr/>
        </p:nvSpPr>
        <p:spPr bwMode="auto">
          <a:xfrm rot="2454404">
            <a:off x="1454150" y="5576889"/>
            <a:ext cx="1905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2052" name="TextBox 6"/>
          <p:cNvSpPr txBox="1">
            <a:spLocks noChangeArrowheads="1"/>
          </p:cNvSpPr>
          <p:nvPr/>
        </p:nvSpPr>
        <p:spPr bwMode="auto">
          <a:xfrm rot="2513445">
            <a:off x="8904288" y="38735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2053" name="TextBox 7"/>
          <p:cNvSpPr txBox="1">
            <a:spLocks noChangeArrowheads="1"/>
          </p:cNvSpPr>
          <p:nvPr/>
        </p:nvSpPr>
        <p:spPr bwMode="auto">
          <a:xfrm rot="-2514056">
            <a:off x="8816975" y="5600700"/>
            <a:ext cx="1905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2054" name="TextBox 8"/>
          <p:cNvSpPr txBox="1">
            <a:spLocks noChangeArrowheads="1"/>
          </p:cNvSpPr>
          <p:nvPr/>
        </p:nvSpPr>
        <p:spPr bwMode="auto">
          <a:xfrm>
            <a:off x="1661841" y="1176957"/>
            <a:ext cx="88392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200000"/>
              </a:lnSpc>
            </a:pPr>
            <a:r>
              <a:rPr lang="en-US" sz="3600" dirty="0">
                <a:solidFill>
                  <a:schemeClr val="bg1"/>
                </a:solidFill>
              </a:rPr>
              <a:t>Pedro had one 10-dollar bill, two 5-dollar bills, one 1-dollar bill, three dimes, two nickels, and six pennies. How much money did Pedro have in all?</a:t>
            </a:r>
          </a:p>
        </p:txBody>
      </p:sp>
      <p:sp>
        <p:nvSpPr>
          <p:cNvPr id="7" name="Rectangle 6"/>
          <p:cNvSpPr/>
          <p:nvPr/>
        </p:nvSpPr>
        <p:spPr>
          <a:xfrm>
            <a:off x="1676400" y="152400"/>
            <a:ext cx="8839200" cy="65532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7534825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3"/>
          <p:cNvSpPr txBox="1">
            <a:spLocks noChangeArrowheads="1"/>
          </p:cNvSpPr>
          <p:nvPr/>
        </p:nvSpPr>
        <p:spPr bwMode="auto">
          <a:xfrm rot="-1747210">
            <a:off x="1524000" y="30480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3075" name="TextBox 4"/>
          <p:cNvSpPr txBox="1">
            <a:spLocks noChangeArrowheads="1"/>
          </p:cNvSpPr>
          <p:nvPr/>
        </p:nvSpPr>
        <p:spPr bwMode="auto">
          <a:xfrm rot="2454404">
            <a:off x="1454150" y="5576889"/>
            <a:ext cx="1905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3076" name="TextBox 6"/>
          <p:cNvSpPr txBox="1">
            <a:spLocks noChangeArrowheads="1"/>
          </p:cNvSpPr>
          <p:nvPr/>
        </p:nvSpPr>
        <p:spPr bwMode="auto">
          <a:xfrm rot="2513445">
            <a:off x="8904288" y="38735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3077" name="TextBox 7"/>
          <p:cNvSpPr txBox="1">
            <a:spLocks noChangeArrowheads="1"/>
          </p:cNvSpPr>
          <p:nvPr/>
        </p:nvSpPr>
        <p:spPr bwMode="auto">
          <a:xfrm rot="-2514056">
            <a:off x="8816975" y="5600700"/>
            <a:ext cx="1905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3078" name="TextBox 8"/>
          <p:cNvSpPr txBox="1">
            <a:spLocks noChangeArrowheads="1"/>
          </p:cNvSpPr>
          <p:nvPr/>
        </p:nvSpPr>
        <p:spPr bwMode="auto">
          <a:xfrm>
            <a:off x="1676400" y="1219201"/>
            <a:ext cx="88392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200000"/>
              </a:lnSpc>
            </a:pPr>
            <a:r>
              <a:rPr lang="en-US" sz="3600" dirty="0">
                <a:solidFill>
                  <a:schemeClr val="bg1"/>
                </a:solidFill>
              </a:rPr>
              <a:t>Cynthia had one 20-dollar bill, two 5-dollar bills, three 1-dollar bills, three quarters, two dimes, and one penny in her purse. How much money did Cynthia have in all?</a:t>
            </a:r>
          </a:p>
        </p:txBody>
      </p:sp>
      <p:sp>
        <p:nvSpPr>
          <p:cNvPr id="7" name="Rectangle 6"/>
          <p:cNvSpPr/>
          <p:nvPr/>
        </p:nvSpPr>
        <p:spPr>
          <a:xfrm>
            <a:off x="1676400" y="152400"/>
            <a:ext cx="8839200" cy="65532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3462514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rot="-1747210">
            <a:off x="1524000" y="30480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4099" name="TextBox 4"/>
          <p:cNvSpPr txBox="1">
            <a:spLocks noChangeArrowheads="1"/>
          </p:cNvSpPr>
          <p:nvPr/>
        </p:nvSpPr>
        <p:spPr bwMode="auto">
          <a:xfrm rot="2454404">
            <a:off x="1454150" y="5576889"/>
            <a:ext cx="1905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4100" name="TextBox 6"/>
          <p:cNvSpPr txBox="1">
            <a:spLocks noChangeArrowheads="1"/>
          </p:cNvSpPr>
          <p:nvPr/>
        </p:nvSpPr>
        <p:spPr bwMode="auto">
          <a:xfrm rot="2513445">
            <a:off x="8904288" y="38735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4101" name="TextBox 7"/>
          <p:cNvSpPr txBox="1">
            <a:spLocks noChangeArrowheads="1"/>
          </p:cNvSpPr>
          <p:nvPr/>
        </p:nvSpPr>
        <p:spPr bwMode="auto">
          <a:xfrm rot="-2514056">
            <a:off x="8816975" y="5600700"/>
            <a:ext cx="1905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4102" name="TextBox 8"/>
          <p:cNvSpPr txBox="1">
            <a:spLocks noChangeArrowheads="1"/>
          </p:cNvSpPr>
          <p:nvPr/>
        </p:nvSpPr>
        <p:spPr bwMode="auto">
          <a:xfrm>
            <a:off x="1676400" y="1219201"/>
            <a:ext cx="87630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200000"/>
              </a:lnSpc>
            </a:pPr>
            <a:r>
              <a:rPr lang="en-US" sz="3600" dirty="0">
                <a:solidFill>
                  <a:schemeClr val="bg1"/>
                </a:solidFill>
              </a:rPr>
              <a:t>Will bought a soda and a pretzel at the movies. It cost $4.85. He gave the cashier a 10-dollar bill. How much money did the cashier give him in change?</a:t>
            </a:r>
          </a:p>
        </p:txBody>
      </p:sp>
      <p:sp>
        <p:nvSpPr>
          <p:cNvPr id="7" name="Rectangle 6"/>
          <p:cNvSpPr/>
          <p:nvPr/>
        </p:nvSpPr>
        <p:spPr>
          <a:xfrm>
            <a:off x="1676400" y="152400"/>
            <a:ext cx="8839200" cy="65532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054049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dirty="0" smtClean="0"/>
              <a:t>Addends</a:t>
            </a:r>
          </a:p>
          <a:p>
            <a:r>
              <a:rPr lang="en-US" dirty="0" smtClean="0"/>
              <a:t>Subtrahend/minuend</a:t>
            </a:r>
          </a:p>
          <a:p>
            <a:r>
              <a:rPr lang="en-US" dirty="0" smtClean="0"/>
              <a:t>Sum</a:t>
            </a:r>
          </a:p>
          <a:p>
            <a:r>
              <a:rPr lang="en-US" dirty="0" smtClean="0"/>
              <a:t>Difference</a:t>
            </a:r>
          </a:p>
          <a:p>
            <a:r>
              <a:rPr lang="en-US" dirty="0" smtClean="0"/>
              <a:t>Communicative Property of Addition</a:t>
            </a:r>
          </a:p>
          <a:p>
            <a:r>
              <a:rPr lang="en-US" dirty="0" smtClean="0"/>
              <a:t>Associative Property of </a:t>
            </a:r>
            <a:r>
              <a:rPr lang="en-US" dirty="0" smtClean="0"/>
              <a:t>Addition</a:t>
            </a:r>
          </a:p>
          <a:p>
            <a:r>
              <a:rPr lang="en-US" dirty="0" smtClean="0"/>
              <a:t>Tape Diagram</a:t>
            </a:r>
            <a:endParaRPr lang="en-US" dirty="0"/>
          </a:p>
        </p:txBody>
      </p:sp>
    </p:spTree>
    <p:extLst>
      <p:ext uri="{BB962C8B-B14F-4D97-AF65-F5344CB8AC3E}">
        <p14:creationId xmlns:p14="http://schemas.microsoft.com/office/powerpoint/2010/main" val="41092966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3"/>
          <p:cNvSpPr txBox="1">
            <a:spLocks noChangeArrowheads="1"/>
          </p:cNvSpPr>
          <p:nvPr/>
        </p:nvSpPr>
        <p:spPr bwMode="auto">
          <a:xfrm rot="-1747210">
            <a:off x="1524000" y="30480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5123" name="TextBox 4"/>
          <p:cNvSpPr txBox="1">
            <a:spLocks noChangeArrowheads="1"/>
          </p:cNvSpPr>
          <p:nvPr/>
        </p:nvSpPr>
        <p:spPr bwMode="auto">
          <a:xfrm rot="2454404">
            <a:off x="1454150" y="5576889"/>
            <a:ext cx="1905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5124" name="TextBox 6"/>
          <p:cNvSpPr txBox="1">
            <a:spLocks noChangeArrowheads="1"/>
          </p:cNvSpPr>
          <p:nvPr/>
        </p:nvSpPr>
        <p:spPr bwMode="auto">
          <a:xfrm rot="2513445">
            <a:off x="8904288" y="38735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5125" name="TextBox 7"/>
          <p:cNvSpPr txBox="1">
            <a:spLocks noChangeArrowheads="1"/>
          </p:cNvSpPr>
          <p:nvPr/>
        </p:nvSpPr>
        <p:spPr bwMode="auto">
          <a:xfrm rot="-2514056">
            <a:off x="8816975" y="5600700"/>
            <a:ext cx="1905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5126" name="TextBox 8"/>
          <p:cNvSpPr txBox="1">
            <a:spLocks noChangeArrowheads="1"/>
          </p:cNvSpPr>
          <p:nvPr/>
        </p:nvSpPr>
        <p:spPr bwMode="auto">
          <a:xfrm>
            <a:off x="1676400" y="762000"/>
            <a:ext cx="87630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200000"/>
              </a:lnSpc>
            </a:pPr>
            <a:r>
              <a:rPr lang="en-US" sz="3600" dirty="0">
                <a:solidFill>
                  <a:schemeClr val="bg1"/>
                </a:solidFill>
              </a:rPr>
              <a:t>Jill went to the grocery store and bought a bag of jelly beans and a bottle of orange juice. She spent $3.58. If she gave the cashier four 1-dollar bills, how much change did Jill receive?</a:t>
            </a:r>
          </a:p>
        </p:txBody>
      </p:sp>
      <p:sp>
        <p:nvSpPr>
          <p:cNvPr id="7" name="Rectangle 6"/>
          <p:cNvSpPr/>
          <p:nvPr/>
        </p:nvSpPr>
        <p:spPr>
          <a:xfrm>
            <a:off x="1676400" y="152400"/>
            <a:ext cx="8839200" cy="65532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6995975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3"/>
          <p:cNvSpPr txBox="1">
            <a:spLocks noChangeArrowheads="1"/>
          </p:cNvSpPr>
          <p:nvPr/>
        </p:nvSpPr>
        <p:spPr bwMode="auto">
          <a:xfrm rot="-1747210">
            <a:off x="1524000" y="30480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6147" name="TextBox 4"/>
          <p:cNvSpPr txBox="1">
            <a:spLocks noChangeArrowheads="1"/>
          </p:cNvSpPr>
          <p:nvPr/>
        </p:nvSpPr>
        <p:spPr bwMode="auto">
          <a:xfrm rot="2454404">
            <a:off x="1454150" y="5576889"/>
            <a:ext cx="1905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6148" name="TextBox 6"/>
          <p:cNvSpPr txBox="1">
            <a:spLocks noChangeArrowheads="1"/>
          </p:cNvSpPr>
          <p:nvPr/>
        </p:nvSpPr>
        <p:spPr bwMode="auto">
          <a:xfrm rot="2513445">
            <a:off x="8904288" y="38735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6149" name="TextBox 7"/>
          <p:cNvSpPr txBox="1">
            <a:spLocks noChangeArrowheads="1"/>
          </p:cNvSpPr>
          <p:nvPr/>
        </p:nvSpPr>
        <p:spPr bwMode="auto">
          <a:xfrm rot="-2514056">
            <a:off x="8816975" y="5600700"/>
            <a:ext cx="1905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6150" name="TextBox 8"/>
          <p:cNvSpPr txBox="1">
            <a:spLocks noChangeArrowheads="1"/>
          </p:cNvSpPr>
          <p:nvPr/>
        </p:nvSpPr>
        <p:spPr bwMode="auto">
          <a:xfrm>
            <a:off x="1676400" y="615950"/>
            <a:ext cx="88392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200000"/>
              </a:lnSpc>
            </a:pPr>
            <a:r>
              <a:rPr lang="en-US" sz="3600" dirty="0">
                <a:solidFill>
                  <a:schemeClr val="bg1"/>
                </a:solidFill>
              </a:rPr>
              <a:t>Travis went to Perfect Pet to get some supplies for his dog, Sasha. He bought Sasha a collar for $7.25 and a toy for $6.49. He gave the cashier a 20-dollar bill. How much change did Travis receive?</a:t>
            </a:r>
          </a:p>
        </p:txBody>
      </p:sp>
      <p:sp>
        <p:nvSpPr>
          <p:cNvPr id="7" name="Rectangle 6"/>
          <p:cNvSpPr/>
          <p:nvPr/>
        </p:nvSpPr>
        <p:spPr>
          <a:xfrm>
            <a:off x="1676400" y="152400"/>
            <a:ext cx="8839200" cy="65532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166689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3"/>
          <p:cNvSpPr txBox="1">
            <a:spLocks noChangeArrowheads="1"/>
          </p:cNvSpPr>
          <p:nvPr/>
        </p:nvSpPr>
        <p:spPr bwMode="auto">
          <a:xfrm rot="-1747210">
            <a:off x="1524000" y="30480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7171" name="TextBox 4"/>
          <p:cNvSpPr txBox="1">
            <a:spLocks noChangeArrowheads="1"/>
          </p:cNvSpPr>
          <p:nvPr/>
        </p:nvSpPr>
        <p:spPr bwMode="auto">
          <a:xfrm rot="2454404">
            <a:off x="1454150" y="5576889"/>
            <a:ext cx="1905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7172" name="TextBox 6"/>
          <p:cNvSpPr txBox="1">
            <a:spLocks noChangeArrowheads="1"/>
          </p:cNvSpPr>
          <p:nvPr/>
        </p:nvSpPr>
        <p:spPr bwMode="auto">
          <a:xfrm rot="2513445">
            <a:off x="8904288" y="387351"/>
            <a:ext cx="1905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7173" name="TextBox 7"/>
          <p:cNvSpPr txBox="1">
            <a:spLocks noChangeArrowheads="1"/>
          </p:cNvSpPr>
          <p:nvPr/>
        </p:nvSpPr>
        <p:spPr bwMode="auto">
          <a:xfrm rot="-2514056">
            <a:off x="8816975" y="5600700"/>
            <a:ext cx="1905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5400" b="1">
                <a:solidFill>
                  <a:schemeClr val="bg1"/>
                </a:solidFill>
              </a:rPr>
              <a:t>$$</a:t>
            </a:r>
          </a:p>
        </p:txBody>
      </p:sp>
      <p:sp>
        <p:nvSpPr>
          <p:cNvPr id="7174" name="TextBox 8"/>
          <p:cNvSpPr txBox="1">
            <a:spLocks noChangeArrowheads="1"/>
          </p:cNvSpPr>
          <p:nvPr/>
        </p:nvSpPr>
        <p:spPr bwMode="auto">
          <a:xfrm>
            <a:off x="1676400" y="914401"/>
            <a:ext cx="8763000"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150000"/>
              </a:lnSpc>
            </a:pPr>
            <a:r>
              <a:rPr lang="en-US" sz="3600" dirty="0">
                <a:solidFill>
                  <a:schemeClr val="bg1"/>
                </a:solidFill>
              </a:rPr>
              <a:t>Mr. and Mrs. Chang went to breakfast at Al’s Pancake World. Their breakfast cost $12.43. They gave the waitress a 20-dollar bill. How much change did they receive? If they gave the waitress a $4 tip, how much money did they have left? </a:t>
            </a:r>
          </a:p>
        </p:txBody>
      </p:sp>
      <p:sp>
        <p:nvSpPr>
          <p:cNvPr id="7" name="Rectangle 6"/>
          <p:cNvSpPr/>
          <p:nvPr/>
        </p:nvSpPr>
        <p:spPr>
          <a:xfrm>
            <a:off x="1676400" y="152400"/>
            <a:ext cx="8839200" cy="6553200"/>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330260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Inequalities</a:t>
            </a:r>
            <a:endParaRPr lang="en-US" dirty="0"/>
          </a:p>
        </p:txBody>
      </p:sp>
      <p:sp>
        <p:nvSpPr>
          <p:cNvPr id="3" name="Content Placeholder 2"/>
          <p:cNvSpPr>
            <a:spLocks noGrp="1"/>
          </p:cNvSpPr>
          <p:nvPr>
            <p:ph idx="1"/>
          </p:nvPr>
        </p:nvSpPr>
        <p:spPr/>
        <p:txBody>
          <a:bodyPr/>
          <a:lstStyle/>
          <a:p>
            <a:r>
              <a:rPr lang="en-US" dirty="0" smtClean="0"/>
              <a:t>&gt; , &lt; , =</a:t>
            </a:r>
          </a:p>
          <a:p>
            <a:endParaRPr lang="en-US" dirty="0"/>
          </a:p>
          <a:p>
            <a:r>
              <a:rPr lang="en-US" dirty="0" smtClean="0"/>
              <a:t>(15 – 7)          7</a:t>
            </a:r>
          </a:p>
          <a:p>
            <a:endParaRPr lang="en-US" dirty="0"/>
          </a:p>
          <a:p>
            <a:r>
              <a:rPr lang="en-US" dirty="0" smtClean="0"/>
              <a:t>$12 + $7           $36 - 21</a:t>
            </a:r>
          </a:p>
          <a:p>
            <a:endParaRPr lang="en-US" dirty="0" smtClean="0"/>
          </a:p>
          <a:p>
            <a:r>
              <a:rPr lang="en-US" dirty="0" smtClean="0"/>
              <a:t>Sam has 83 matchbox cars, and sells 14 to Isaiah.  Isaiah now has 78 cars.  Write an inequality to show the comparison</a:t>
            </a:r>
          </a:p>
          <a:p>
            <a:endParaRPr lang="en-US" dirty="0" smtClean="0"/>
          </a:p>
          <a:p>
            <a:endParaRPr lang="en-US" dirty="0"/>
          </a:p>
        </p:txBody>
      </p:sp>
      <p:sp>
        <p:nvSpPr>
          <p:cNvPr id="4" name="Oval 3"/>
          <p:cNvSpPr/>
          <p:nvPr/>
        </p:nvSpPr>
        <p:spPr>
          <a:xfrm>
            <a:off x="2514600" y="3415553"/>
            <a:ext cx="389965" cy="403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2655794" y="4109944"/>
            <a:ext cx="389965" cy="4034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417603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a:xfrm>
            <a:off x="1154954" y="2603499"/>
            <a:ext cx="8825659" cy="3703171"/>
          </a:xfrm>
        </p:spPr>
        <p:txBody>
          <a:bodyPr numCol="2">
            <a:normAutofit/>
          </a:bodyPr>
          <a:lstStyle/>
          <a:p>
            <a:pPr lvl="0"/>
            <a:r>
              <a:rPr lang="en-US" dirty="0"/>
              <a:t>Which inequality is NOT true?</a:t>
            </a:r>
          </a:p>
          <a:p>
            <a:pPr lvl="1"/>
            <a:r>
              <a:rPr lang="en-US" dirty="0"/>
              <a:t>18 + 34   &gt;   91 – 74</a:t>
            </a:r>
          </a:p>
          <a:p>
            <a:pPr lvl="1"/>
            <a:r>
              <a:rPr lang="en-US" dirty="0"/>
              <a:t>65 + 16   &lt;   56 + 23</a:t>
            </a:r>
          </a:p>
          <a:p>
            <a:pPr lvl="1"/>
            <a:r>
              <a:rPr lang="en-US" dirty="0"/>
              <a:t>25 – 14   &lt;   53 – 29</a:t>
            </a:r>
          </a:p>
          <a:p>
            <a:pPr marL="0" indent="0">
              <a:buNone/>
            </a:pPr>
            <a:endParaRPr lang="en-US" dirty="0"/>
          </a:p>
          <a:p>
            <a:pPr lvl="0"/>
            <a:r>
              <a:rPr lang="en-US" dirty="0"/>
              <a:t>234 – 19__________211</a:t>
            </a:r>
          </a:p>
          <a:p>
            <a:pPr lvl="1"/>
            <a:r>
              <a:rPr lang="en-US" dirty="0"/>
              <a:t>=</a:t>
            </a:r>
          </a:p>
          <a:p>
            <a:pPr lvl="1"/>
            <a:r>
              <a:rPr lang="en-US" dirty="0"/>
              <a:t>&lt; </a:t>
            </a:r>
          </a:p>
          <a:p>
            <a:pPr lvl="1"/>
            <a:r>
              <a:rPr lang="en-US" dirty="0"/>
              <a:t>&gt; </a:t>
            </a:r>
          </a:p>
          <a:p>
            <a:endParaRPr lang="en-US" dirty="0"/>
          </a:p>
          <a:p>
            <a:pPr lvl="0"/>
            <a:r>
              <a:rPr lang="en-US" dirty="0"/>
              <a:t>8470 – 586__________5683 + 1877</a:t>
            </a:r>
          </a:p>
          <a:p>
            <a:pPr lvl="1"/>
            <a:r>
              <a:rPr lang="en-US" dirty="0"/>
              <a:t>=</a:t>
            </a:r>
          </a:p>
          <a:p>
            <a:pPr lvl="1"/>
            <a:r>
              <a:rPr lang="en-US" dirty="0"/>
              <a:t>&lt; </a:t>
            </a:r>
          </a:p>
          <a:p>
            <a:pPr lvl="1"/>
            <a:r>
              <a:rPr lang="en-US" dirty="0"/>
              <a:t>&gt; </a:t>
            </a:r>
          </a:p>
          <a:p>
            <a:endParaRPr lang="en-US" dirty="0"/>
          </a:p>
        </p:txBody>
      </p:sp>
    </p:spTree>
    <p:extLst>
      <p:ext uri="{BB962C8B-B14F-4D97-AF65-F5344CB8AC3E}">
        <p14:creationId xmlns:p14="http://schemas.microsoft.com/office/powerpoint/2010/main" val="1599675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2 Test 1 Review</a:t>
            </a:r>
            <a:endParaRPr lang="en-US" dirty="0"/>
          </a:p>
        </p:txBody>
      </p:sp>
      <p:sp>
        <p:nvSpPr>
          <p:cNvPr id="3" name="Content Placeholder 2"/>
          <p:cNvSpPr>
            <a:spLocks noGrp="1"/>
          </p:cNvSpPr>
          <p:nvPr>
            <p:ph idx="1"/>
          </p:nvPr>
        </p:nvSpPr>
        <p:spPr/>
        <p:txBody>
          <a:bodyPr/>
          <a:lstStyle/>
          <a:p>
            <a:r>
              <a:rPr lang="en-US" dirty="0" smtClean="0"/>
              <a:t>Peyton has 12,308 teddy bears.  She donated 1,499 to the Salvation Army.  About how many bears does she have?</a:t>
            </a:r>
          </a:p>
          <a:p>
            <a:pPr marL="0" indent="0">
              <a:buNone/>
            </a:pPr>
            <a:endParaRPr lang="en-US" dirty="0" smtClean="0"/>
          </a:p>
          <a:p>
            <a:r>
              <a:rPr lang="en-US" dirty="0"/>
              <a:t>Fill in the Addend/</a:t>
            </a:r>
            <a:r>
              <a:rPr lang="en-US" dirty="0" err="1"/>
              <a:t>subrahend</a:t>
            </a:r>
            <a:r>
              <a:rPr lang="en-US" dirty="0"/>
              <a:t> to make the problem correct</a:t>
            </a:r>
          </a:p>
          <a:p>
            <a:pPr lvl="1"/>
            <a:r>
              <a:rPr lang="en-US" dirty="0"/>
              <a:t>23,984 + __8,__73 = 52,357</a:t>
            </a:r>
          </a:p>
          <a:p>
            <a:pPr lvl="1"/>
            <a:r>
              <a:rPr lang="en-US" dirty="0"/>
              <a:t>_________ - 19,765 = 18,889</a:t>
            </a:r>
          </a:p>
          <a:p>
            <a:endParaRPr lang="en-US" dirty="0"/>
          </a:p>
          <a:p>
            <a:r>
              <a:rPr lang="en-US" dirty="0" smtClean="0"/>
              <a:t>$13.99 + $139.87 + $99.54 = </a:t>
            </a:r>
          </a:p>
          <a:p>
            <a:pPr marL="457200" lvl="1" indent="0">
              <a:buNone/>
            </a:pPr>
            <a:endParaRPr lang="en-US" dirty="0" smtClean="0"/>
          </a:p>
        </p:txBody>
      </p:sp>
    </p:spTree>
    <p:extLst>
      <p:ext uri="{BB962C8B-B14F-4D97-AF65-F5344CB8AC3E}">
        <p14:creationId xmlns:p14="http://schemas.microsoft.com/office/powerpoint/2010/main" val="26309439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lstStyle/>
          <a:p>
            <a:r>
              <a:rPr lang="en-US" dirty="0" smtClean="0"/>
              <a:t>Addy collected 5,283 tubes of yogurt to sell at the football game.  She sold 3,798 before the game.  After the game she believed she had 1,585 left over.  What did she do wrong?</a:t>
            </a:r>
          </a:p>
          <a:p>
            <a:endParaRPr lang="en-US" dirty="0"/>
          </a:p>
          <a:p>
            <a:r>
              <a:rPr lang="en-US" dirty="0" smtClean="0"/>
              <a:t>Drew and his friend Mathew each play basketball at daycare and scored 18,483 points in the month of October.  If Mathew scored 8,888 points, how many points did Drew score?</a:t>
            </a:r>
          </a:p>
          <a:p>
            <a:endParaRPr lang="en-US" dirty="0" smtClean="0"/>
          </a:p>
          <a:p>
            <a:r>
              <a:rPr lang="en-US" dirty="0" smtClean="0"/>
              <a:t>Mrs. Smith sold 6,392 bags at her last party.  Mrs. Messinger sold 8,291.  Estimate the difference.</a:t>
            </a:r>
            <a:endParaRPr lang="en-US" dirty="0"/>
          </a:p>
        </p:txBody>
      </p:sp>
    </p:spTree>
    <p:extLst>
      <p:ext uri="{BB962C8B-B14F-4D97-AF65-F5344CB8AC3E}">
        <p14:creationId xmlns:p14="http://schemas.microsoft.com/office/powerpoint/2010/main" val="3112166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1154954" y="2603500"/>
            <a:ext cx="10086787" cy="3416300"/>
          </a:xfrm>
        </p:spPr>
        <p:txBody>
          <a:bodyPr>
            <a:normAutofit fontScale="92500" lnSpcReduction="20000"/>
          </a:bodyPr>
          <a:lstStyle/>
          <a:p>
            <a:r>
              <a:rPr lang="en-US" dirty="0" smtClean="0"/>
              <a:t>The NFL’s Cheerleading company makes 73,502 mini footballs a year to throw at football games.  About how many footballs would the company make in 3 years?  How many in 5 years?</a:t>
            </a:r>
          </a:p>
          <a:p>
            <a:endParaRPr lang="en-US" dirty="0"/>
          </a:p>
          <a:p>
            <a:r>
              <a:rPr lang="en-US" dirty="0" smtClean="0"/>
              <a:t>Brynn found 75 footballs in her garage.  She gave 17 to her brother.  Her friend Mike has 62 footballs in his garage.  Write an inequality showing the comparison.</a:t>
            </a:r>
          </a:p>
          <a:p>
            <a:endParaRPr lang="en-US" dirty="0"/>
          </a:p>
          <a:p>
            <a:r>
              <a:rPr lang="en-US" dirty="0" smtClean="0"/>
              <a:t>Estimate – </a:t>
            </a:r>
          </a:p>
          <a:p>
            <a:pPr lvl="1"/>
            <a:r>
              <a:rPr lang="en-US" dirty="0" smtClean="0"/>
              <a:t>34,723 + 19,023 =</a:t>
            </a:r>
          </a:p>
          <a:p>
            <a:pPr lvl="1"/>
            <a:r>
              <a:rPr lang="en-US" dirty="0" smtClean="0"/>
              <a:t>820,382 – 96,345 = </a:t>
            </a:r>
          </a:p>
          <a:p>
            <a:pPr lvl="1"/>
            <a:r>
              <a:rPr lang="en-US" dirty="0" smtClean="0"/>
              <a:t>765 + 1,920 + 95 = </a:t>
            </a:r>
            <a:endParaRPr lang="en-US" dirty="0"/>
          </a:p>
        </p:txBody>
      </p:sp>
    </p:spTree>
    <p:extLst>
      <p:ext uri="{BB962C8B-B14F-4D97-AF65-F5344CB8AC3E}">
        <p14:creationId xmlns:p14="http://schemas.microsoft.com/office/powerpoint/2010/main" val="31621323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7" name="Content Placeholder 6"/>
          <p:cNvSpPr>
            <a:spLocks noGrp="1"/>
          </p:cNvSpPr>
          <p:nvPr>
            <p:ph idx="1"/>
          </p:nvPr>
        </p:nvSpPr>
        <p:spPr/>
        <p:txBody>
          <a:bodyPr/>
          <a:lstStyle/>
          <a:p>
            <a:r>
              <a:rPr lang="en-US" dirty="0" smtClean="0"/>
              <a:t>Eli ordered lunch at Hershey Park for his family.  He needed 4 things of granola, 2 cans of Spaghetti-o’s, and 2 bowls of soup.  If he paid with a $20 bill how much change should he receive?</a:t>
            </a:r>
          </a:p>
          <a:p>
            <a:endParaRPr lang="en-US" dirty="0"/>
          </a:p>
          <a:p>
            <a:r>
              <a:rPr lang="en-US" dirty="0" err="1" smtClean="0"/>
              <a:t>Nittany</a:t>
            </a:r>
            <a:r>
              <a:rPr lang="en-US" dirty="0" smtClean="0"/>
              <a:t> bought 11 bones for a total of $12.89.  He paid with a $20 bill.  How much change did he receive?  List the bills and coins.</a:t>
            </a:r>
          </a:p>
          <a:p>
            <a:endParaRPr lang="en-US" dirty="0"/>
          </a:p>
          <a:p>
            <a:r>
              <a:rPr lang="en-US" dirty="0" smtClean="0"/>
              <a:t>Mr. Fulkerson ordered Giants jerseys off of Amazon for $27 each.</a:t>
            </a:r>
          </a:p>
          <a:p>
            <a:pPr marL="0" indent="0">
              <a:buNone/>
            </a:pPr>
            <a:r>
              <a:rPr lang="en-US" dirty="0"/>
              <a:t>	</a:t>
            </a:r>
            <a:r>
              <a:rPr lang="en-US" dirty="0" smtClean="0"/>
              <a:t>  Using the shipping table, what was his total cost?</a:t>
            </a:r>
            <a:endParaRPr lang="en-US" dirty="0"/>
          </a:p>
        </p:txBody>
      </p:sp>
      <p:graphicFrame>
        <p:nvGraphicFramePr>
          <p:cNvPr id="8" name="Content Placeholder 3"/>
          <p:cNvGraphicFramePr>
            <a:graphicFrameLocks/>
          </p:cNvGraphicFramePr>
          <p:nvPr>
            <p:extLst>
              <p:ext uri="{D42A27DB-BD31-4B8C-83A1-F6EECF244321}">
                <p14:modId xmlns:p14="http://schemas.microsoft.com/office/powerpoint/2010/main" val="821322507"/>
              </p:ext>
            </p:extLst>
          </p:nvPr>
        </p:nvGraphicFramePr>
        <p:xfrm>
          <a:off x="7167281" y="824128"/>
          <a:ext cx="3119720" cy="1713008"/>
        </p:xfrm>
        <a:graphic>
          <a:graphicData uri="http://schemas.openxmlformats.org/drawingml/2006/table">
            <a:tbl>
              <a:tblPr firstRow="1" bandRow="1">
                <a:tableStyleId>{5C22544A-7EE6-4342-B048-85BDC9FD1C3A}</a:tableStyleId>
              </a:tblPr>
              <a:tblGrid>
                <a:gridCol w="1801907"/>
                <a:gridCol w="1317813"/>
              </a:tblGrid>
              <a:tr h="428252">
                <a:tc>
                  <a:txBody>
                    <a:bodyPr/>
                    <a:lstStyle/>
                    <a:p>
                      <a:r>
                        <a:rPr lang="en-US" dirty="0" smtClean="0"/>
                        <a:t>Food</a:t>
                      </a:r>
                      <a:endParaRPr lang="en-US" dirty="0"/>
                    </a:p>
                  </a:txBody>
                  <a:tcPr/>
                </a:tc>
                <a:tc>
                  <a:txBody>
                    <a:bodyPr/>
                    <a:lstStyle/>
                    <a:p>
                      <a:r>
                        <a:rPr lang="en-US" dirty="0" smtClean="0"/>
                        <a:t>Cost</a:t>
                      </a:r>
                      <a:endParaRPr lang="en-US" dirty="0"/>
                    </a:p>
                  </a:txBody>
                  <a:tcPr/>
                </a:tc>
              </a:tr>
              <a:tr h="428252">
                <a:tc>
                  <a:txBody>
                    <a:bodyPr/>
                    <a:lstStyle/>
                    <a:p>
                      <a:r>
                        <a:rPr lang="en-US" dirty="0" smtClean="0"/>
                        <a:t>Granola</a:t>
                      </a:r>
                      <a:endParaRPr lang="en-US" dirty="0"/>
                    </a:p>
                  </a:txBody>
                  <a:tcPr/>
                </a:tc>
                <a:tc>
                  <a:txBody>
                    <a:bodyPr/>
                    <a:lstStyle/>
                    <a:p>
                      <a:r>
                        <a:rPr lang="en-US" dirty="0" smtClean="0"/>
                        <a:t>$</a:t>
                      </a:r>
                      <a:r>
                        <a:rPr lang="en-US" baseline="0" dirty="0" smtClean="0"/>
                        <a:t> .39</a:t>
                      </a:r>
                      <a:endParaRPr lang="en-US" dirty="0"/>
                    </a:p>
                  </a:txBody>
                  <a:tcPr/>
                </a:tc>
              </a:tr>
              <a:tr h="428252">
                <a:tc>
                  <a:txBody>
                    <a:bodyPr/>
                    <a:lstStyle/>
                    <a:p>
                      <a:r>
                        <a:rPr lang="en-US" dirty="0" err="1" smtClean="0"/>
                        <a:t>Spagethi</a:t>
                      </a:r>
                      <a:r>
                        <a:rPr lang="en-US" dirty="0" smtClean="0"/>
                        <a:t>-o’s</a:t>
                      </a:r>
                      <a:endParaRPr lang="en-US" dirty="0"/>
                    </a:p>
                  </a:txBody>
                  <a:tcPr/>
                </a:tc>
                <a:tc>
                  <a:txBody>
                    <a:bodyPr/>
                    <a:lstStyle/>
                    <a:p>
                      <a:r>
                        <a:rPr lang="en-US" dirty="0" smtClean="0"/>
                        <a:t>$ 1.05</a:t>
                      </a:r>
                      <a:endParaRPr lang="en-US" dirty="0"/>
                    </a:p>
                  </a:txBody>
                  <a:tcPr/>
                </a:tc>
              </a:tr>
              <a:tr h="428252">
                <a:tc>
                  <a:txBody>
                    <a:bodyPr/>
                    <a:lstStyle/>
                    <a:p>
                      <a:r>
                        <a:rPr lang="en-US" dirty="0" smtClean="0"/>
                        <a:t>Tomato Soup</a:t>
                      </a:r>
                      <a:endParaRPr lang="en-US" dirty="0"/>
                    </a:p>
                  </a:txBody>
                  <a:tcPr/>
                </a:tc>
                <a:tc>
                  <a:txBody>
                    <a:bodyPr/>
                    <a:lstStyle/>
                    <a:p>
                      <a:r>
                        <a:rPr lang="en-US" dirty="0" smtClean="0"/>
                        <a:t>$ 3.15</a:t>
                      </a:r>
                      <a:endParaRPr lang="en-US" dirty="0"/>
                    </a:p>
                  </a:txBody>
                  <a:tcPr/>
                </a:tc>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1067097591"/>
              </p:ext>
            </p:extLst>
          </p:nvPr>
        </p:nvGraphicFramePr>
        <p:xfrm>
          <a:off x="8981421" y="4616199"/>
          <a:ext cx="2865437" cy="1713008"/>
        </p:xfrm>
        <a:graphic>
          <a:graphicData uri="http://schemas.openxmlformats.org/drawingml/2006/table">
            <a:tbl>
              <a:tblPr firstRow="1" bandRow="1">
                <a:tableStyleId>{5C22544A-7EE6-4342-B048-85BDC9FD1C3A}</a:tableStyleId>
              </a:tblPr>
              <a:tblGrid>
                <a:gridCol w="1697270"/>
                <a:gridCol w="1168167"/>
              </a:tblGrid>
              <a:tr h="428252">
                <a:tc>
                  <a:txBody>
                    <a:bodyPr/>
                    <a:lstStyle/>
                    <a:p>
                      <a:r>
                        <a:rPr lang="en-US" dirty="0" smtClean="0"/>
                        <a:t>Cost</a:t>
                      </a:r>
                      <a:endParaRPr lang="en-US" dirty="0"/>
                    </a:p>
                  </a:txBody>
                  <a:tcPr/>
                </a:tc>
                <a:tc>
                  <a:txBody>
                    <a:bodyPr/>
                    <a:lstStyle/>
                    <a:p>
                      <a:r>
                        <a:rPr lang="en-US" dirty="0" smtClean="0"/>
                        <a:t>Shipping</a:t>
                      </a:r>
                      <a:endParaRPr lang="en-US" dirty="0"/>
                    </a:p>
                  </a:txBody>
                  <a:tcPr/>
                </a:tc>
              </a:tr>
              <a:tr h="428252">
                <a:tc>
                  <a:txBody>
                    <a:bodyPr/>
                    <a:lstStyle/>
                    <a:p>
                      <a:r>
                        <a:rPr lang="en-US" dirty="0" smtClean="0"/>
                        <a:t>$0 - $50</a:t>
                      </a:r>
                      <a:endParaRPr lang="en-US" dirty="0"/>
                    </a:p>
                  </a:txBody>
                  <a:tcPr/>
                </a:tc>
                <a:tc>
                  <a:txBody>
                    <a:bodyPr/>
                    <a:lstStyle/>
                    <a:p>
                      <a:r>
                        <a:rPr lang="en-US" dirty="0" smtClean="0"/>
                        <a:t>$7.99</a:t>
                      </a:r>
                      <a:endParaRPr lang="en-US" dirty="0"/>
                    </a:p>
                  </a:txBody>
                  <a:tcPr/>
                </a:tc>
              </a:tr>
              <a:tr h="428252">
                <a:tc>
                  <a:txBody>
                    <a:bodyPr/>
                    <a:lstStyle/>
                    <a:p>
                      <a:r>
                        <a:rPr lang="en-US" dirty="0" smtClean="0"/>
                        <a:t>$51 - $150</a:t>
                      </a:r>
                      <a:endParaRPr lang="en-US" dirty="0"/>
                    </a:p>
                  </a:txBody>
                  <a:tcPr/>
                </a:tc>
                <a:tc>
                  <a:txBody>
                    <a:bodyPr/>
                    <a:lstStyle/>
                    <a:p>
                      <a:r>
                        <a:rPr lang="en-US" dirty="0" smtClean="0"/>
                        <a:t>$12.99</a:t>
                      </a:r>
                      <a:endParaRPr lang="en-US" dirty="0"/>
                    </a:p>
                  </a:txBody>
                  <a:tcPr/>
                </a:tc>
              </a:tr>
              <a:tr h="428252">
                <a:tc>
                  <a:txBody>
                    <a:bodyPr/>
                    <a:lstStyle/>
                    <a:p>
                      <a:r>
                        <a:rPr lang="en-US" dirty="0" smtClean="0"/>
                        <a:t>$151 - $250</a:t>
                      </a:r>
                      <a:endParaRPr lang="en-US" dirty="0"/>
                    </a:p>
                  </a:txBody>
                  <a:tcPr/>
                </a:tc>
                <a:tc>
                  <a:txBody>
                    <a:bodyPr/>
                    <a:lstStyle/>
                    <a:p>
                      <a:r>
                        <a:rPr lang="en-US" dirty="0" smtClean="0"/>
                        <a:t>$15.99</a:t>
                      </a:r>
                      <a:endParaRPr lang="en-US" dirty="0"/>
                    </a:p>
                  </a:txBody>
                  <a:tcPr/>
                </a:tc>
              </a:tr>
            </a:tbl>
          </a:graphicData>
        </a:graphic>
      </p:graphicFrame>
    </p:spTree>
    <p:extLst>
      <p:ext uri="{BB962C8B-B14F-4D97-AF65-F5344CB8AC3E}">
        <p14:creationId xmlns:p14="http://schemas.microsoft.com/office/powerpoint/2010/main" val="32141893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2 Test #2</a:t>
            </a:r>
            <a:endParaRPr lang="en-US" dirty="0"/>
          </a:p>
        </p:txBody>
      </p:sp>
      <p:sp>
        <p:nvSpPr>
          <p:cNvPr id="3" name="Content Placeholder 2"/>
          <p:cNvSpPr>
            <a:spLocks noGrp="1"/>
          </p:cNvSpPr>
          <p:nvPr>
            <p:ph idx="1"/>
          </p:nvPr>
        </p:nvSpPr>
        <p:spPr/>
        <p:txBody>
          <a:bodyPr/>
          <a:lstStyle/>
          <a:p>
            <a:r>
              <a:rPr lang="en-US" dirty="0" smtClean="0"/>
              <a:t>Algebra</a:t>
            </a:r>
          </a:p>
          <a:p>
            <a:r>
              <a:rPr lang="en-US" dirty="0" smtClean="0"/>
              <a:t>Patterns</a:t>
            </a:r>
          </a:p>
          <a:p>
            <a:endParaRPr lang="en-US" dirty="0"/>
          </a:p>
        </p:txBody>
      </p:sp>
    </p:spTree>
    <p:extLst>
      <p:ext uri="{BB962C8B-B14F-4D97-AF65-F5344CB8AC3E}">
        <p14:creationId xmlns:p14="http://schemas.microsoft.com/office/powerpoint/2010/main" val="1989738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and Subtracting</a:t>
            </a:r>
            <a:endParaRPr lang="en-US" dirty="0"/>
          </a:p>
        </p:txBody>
      </p:sp>
      <p:sp>
        <p:nvSpPr>
          <p:cNvPr id="3" name="Content Placeholder 2"/>
          <p:cNvSpPr>
            <a:spLocks noGrp="1"/>
          </p:cNvSpPr>
          <p:nvPr>
            <p:ph idx="1"/>
          </p:nvPr>
        </p:nvSpPr>
        <p:spPr/>
        <p:txBody>
          <a:bodyPr/>
          <a:lstStyle/>
          <a:p>
            <a:r>
              <a:rPr lang="en-US" dirty="0" smtClean="0"/>
              <a:t>Line up columns</a:t>
            </a:r>
          </a:p>
          <a:p>
            <a:r>
              <a:rPr lang="en-US" dirty="0" smtClean="0"/>
              <a:t>Regroup if necessary</a:t>
            </a:r>
          </a:p>
          <a:p>
            <a:r>
              <a:rPr lang="en-US" dirty="0" smtClean="0"/>
              <a:t>Common Errors</a:t>
            </a:r>
          </a:p>
          <a:p>
            <a:pPr lvl="1"/>
            <a:r>
              <a:rPr lang="en-US" dirty="0" smtClean="0"/>
              <a:t>Subtracting up</a:t>
            </a:r>
          </a:p>
          <a:p>
            <a:pPr lvl="1"/>
            <a:r>
              <a:rPr lang="en-US" dirty="0" smtClean="0"/>
              <a:t>Not regrouping (borrowing)</a:t>
            </a:r>
          </a:p>
          <a:p>
            <a:pPr lvl="1"/>
            <a:r>
              <a:rPr lang="en-US" dirty="0" smtClean="0"/>
              <a:t>Writing number wrong</a:t>
            </a:r>
          </a:p>
          <a:p>
            <a:pPr lvl="1"/>
            <a:r>
              <a:rPr lang="en-US" dirty="0" smtClean="0"/>
              <a:t>Doing wrong operation</a:t>
            </a:r>
          </a:p>
          <a:p>
            <a:pPr lvl="1"/>
            <a:endParaRPr lang="en-US" dirty="0" smtClean="0"/>
          </a:p>
          <a:p>
            <a:endParaRPr lang="en-US" dirty="0" smtClean="0"/>
          </a:p>
          <a:p>
            <a:endParaRPr lang="en-US" dirty="0"/>
          </a:p>
        </p:txBody>
      </p:sp>
    </p:spTree>
    <p:extLst>
      <p:ext uri="{BB962C8B-B14F-4D97-AF65-F5344CB8AC3E}">
        <p14:creationId xmlns:p14="http://schemas.microsoft.com/office/powerpoint/2010/main" val="37510909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Patterns</a:t>
            </a:r>
            <a:endParaRPr lang="en-US" dirty="0"/>
          </a:p>
        </p:txBody>
      </p:sp>
      <p:sp>
        <p:nvSpPr>
          <p:cNvPr id="3" name="Content Placeholder 2"/>
          <p:cNvSpPr>
            <a:spLocks noGrp="1"/>
          </p:cNvSpPr>
          <p:nvPr>
            <p:ph idx="1"/>
          </p:nvPr>
        </p:nvSpPr>
        <p:spPr/>
        <p:txBody>
          <a:bodyPr/>
          <a:lstStyle/>
          <a:p>
            <a:r>
              <a:rPr lang="en-US" dirty="0" smtClean="0"/>
              <a:t>Number – 1 and 2 operations</a:t>
            </a:r>
          </a:p>
          <a:p>
            <a:r>
              <a:rPr lang="en-US" dirty="0" smtClean="0"/>
              <a:t>Shape patterns</a:t>
            </a:r>
          </a:p>
          <a:p>
            <a:r>
              <a:rPr lang="en-US" dirty="0" smtClean="0"/>
              <a:t>In/Out Charts</a:t>
            </a:r>
            <a:endParaRPr lang="en-US" dirty="0"/>
          </a:p>
        </p:txBody>
      </p:sp>
    </p:spTree>
    <p:extLst>
      <p:ext uri="{BB962C8B-B14F-4D97-AF65-F5344CB8AC3E}">
        <p14:creationId xmlns:p14="http://schemas.microsoft.com/office/powerpoint/2010/main" val="29248106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lstStyle/>
          <a:p>
            <a:r>
              <a:rPr lang="en-US" dirty="0" smtClean="0"/>
              <a:t>2, 6, 18, 54, ____, ____, ____</a:t>
            </a:r>
          </a:p>
          <a:p>
            <a:endParaRPr lang="en-US" dirty="0" smtClean="0"/>
          </a:p>
          <a:p>
            <a:r>
              <a:rPr lang="en-US" dirty="0" smtClean="0"/>
              <a:t>4, 3, 6, 5, 10, 9, ____, ____, ____</a:t>
            </a:r>
          </a:p>
          <a:p>
            <a:endParaRPr lang="en-US" dirty="0" smtClean="0"/>
          </a:p>
          <a:p>
            <a:r>
              <a:rPr lang="en-US" dirty="0" smtClean="0"/>
              <a:t>44, 34, 54, 44, 64, 54, ____, ____, ____</a:t>
            </a:r>
          </a:p>
          <a:p>
            <a:endParaRPr lang="en-US" dirty="0"/>
          </a:p>
          <a:p>
            <a:r>
              <a:rPr lang="en-US" dirty="0" smtClean="0"/>
              <a:t>Shapes</a:t>
            </a:r>
            <a:endParaRPr lang="en-US" dirty="0"/>
          </a:p>
        </p:txBody>
      </p:sp>
    </p:spTree>
    <p:extLst>
      <p:ext uri="{BB962C8B-B14F-4D97-AF65-F5344CB8AC3E}">
        <p14:creationId xmlns:p14="http://schemas.microsoft.com/office/powerpoint/2010/main" val="30348955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Patterns (in/out)</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644305657"/>
              </p:ext>
            </p:extLst>
          </p:nvPr>
        </p:nvGraphicFramePr>
        <p:xfrm>
          <a:off x="1155700" y="2603500"/>
          <a:ext cx="4761006" cy="3393890"/>
        </p:xfrm>
        <a:graphic>
          <a:graphicData uri="http://schemas.openxmlformats.org/drawingml/2006/table">
            <a:tbl>
              <a:tblPr firstRow="1" bandRow="1">
                <a:tableStyleId>{7DF18680-E054-41AD-8BC1-D1AEF772440D}</a:tableStyleId>
              </a:tblPr>
              <a:tblGrid>
                <a:gridCol w="2380503"/>
                <a:gridCol w="2380503"/>
              </a:tblGrid>
              <a:tr h="678778">
                <a:tc>
                  <a:txBody>
                    <a:bodyPr/>
                    <a:lstStyle/>
                    <a:p>
                      <a:pPr algn="ctr"/>
                      <a:r>
                        <a:rPr lang="en-US" dirty="0" smtClean="0"/>
                        <a:t>IN</a:t>
                      </a:r>
                      <a:endParaRPr lang="en-US" dirty="0"/>
                    </a:p>
                  </a:txBody>
                  <a:tcPr/>
                </a:tc>
                <a:tc>
                  <a:txBody>
                    <a:bodyPr/>
                    <a:lstStyle/>
                    <a:p>
                      <a:pPr algn="ctr"/>
                      <a:r>
                        <a:rPr lang="en-US" dirty="0" smtClean="0"/>
                        <a:t>OUT</a:t>
                      </a:r>
                      <a:endParaRPr lang="en-US" dirty="0"/>
                    </a:p>
                  </a:txBody>
                  <a:tcPr/>
                </a:tc>
              </a:tr>
              <a:tr h="678778">
                <a:tc>
                  <a:txBody>
                    <a:bodyPr/>
                    <a:lstStyle/>
                    <a:p>
                      <a:pPr algn="ctr"/>
                      <a:endParaRPr lang="en-US"/>
                    </a:p>
                  </a:txBody>
                  <a:tcPr/>
                </a:tc>
                <a:tc>
                  <a:txBody>
                    <a:bodyPr/>
                    <a:lstStyle/>
                    <a:p>
                      <a:pPr algn="ctr"/>
                      <a:endParaRPr lang="en-US" dirty="0"/>
                    </a:p>
                  </a:txBody>
                  <a:tcPr/>
                </a:tc>
              </a:tr>
              <a:tr h="678778">
                <a:tc>
                  <a:txBody>
                    <a:bodyPr/>
                    <a:lstStyle/>
                    <a:p>
                      <a:pPr algn="ctr"/>
                      <a:endParaRPr lang="en-US"/>
                    </a:p>
                  </a:txBody>
                  <a:tcPr/>
                </a:tc>
                <a:tc>
                  <a:txBody>
                    <a:bodyPr/>
                    <a:lstStyle/>
                    <a:p>
                      <a:pPr algn="ctr"/>
                      <a:endParaRPr lang="en-US" dirty="0"/>
                    </a:p>
                  </a:txBody>
                  <a:tcPr/>
                </a:tc>
              </a:tr>
              <a:tr h="678778">
                <a:tc>
                  <a:txBody>
                    <a:bodyPr/>
                    <a:lstStyle/>
                    <a:p>
                      <a:pPr algn="ctr"/>
                      <a:endParaRPr lang="en-US"/>
                    </a:p>
                  </a:txBody>
                  <a:tcPr/>
                </a:tc>
                <a:tc>
                  <a:txBody>
                    <a:bodyPr/>
                    <a:lstStyle/>
                    <a:p>
                      <a:pPr algn="ctr"/>
                      <a:endParaRPr lang="en-US" dirty="0"/>
                    </a:p>
                  </a:txBody>
                  <a:tcPr/>
                </a:tc>
              </a:tr>
              <a:tr h="678778">
                <a:tc>
                  <a:txBody>
                    <a:bodyPr/>
                    <a:lstStyle/>
                    <a:p>
                      <a:pPr algn="ctr"/>
                      <a:endParaRPr lang="en-US"/>
                    </a:p>
                  </a:txBody>
                  <a:tcPr/>
                </a:tc>
                <a:tc>
                  <a:txBody>
                    <a:bodyPr/>
                    <a:lstStyle/>
                    <a:p>
                      <a:pPr algn="ctr"/>
                      <a:endParaRPr lang="en-US" dirty="0"/>
                    </a:p>
                  </a:txBody>
                  <a:tcPr/>
                </a:tc>
              </a:tr>
            </a:tbl>
          </a:graphicData>
        </a:graphic>
      </p:graphicFrame>
      <p:sp>
        <p:nvSpPr>
          <p:cNvPr id="4" name="TextBox 3"/>
          <p:cNvSpPr txBox="1"/>
          <p:nvPr/>
        </p:nvSpPr>
        <p:spPr>
          <a:xfrm>
            <a:off x="6723529" y="2944906"/>
            <a:ext cx="2433918" cy="369332"/>
          </a:xfrm>
          <a:prstGeom prst="rect">
            <a:avLst/>
          </a:prstGeom>
          <a:noFill/>
        </p:spPr>
        <p:txBody>
          <a:bodyPr wrap="square" rtlCol="0">
            <a:spAutoFit/>
          </a:bodyPr>
          <a:lstStyle/>
          <a:p>
            <a:r>
              <a:rPr lang="en-US" dirty="0" smtClean="0"/>
              <a:t>Rule - ____________</a:t>
            </a:r>
            <a:endParaRPr lang="en-US" dirty="0"/>
          </a:p>
        </p:txBody>
      </p:sp>
    </p:spTree>
    <p:extLst>
      <p:ext uri="{BB962C8B-B14F-4D97-AF65-F5344CB8AC3E}">
        <p14:creationId xmlns:p14="http://schemas.microsoft.com/office/powerpoint/2010/main" val="6498396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Patterns Continued</a:t>
            </a:r>
            <a:endParaRPr lang="en-US" dirty="0"/>
          </a:p>
        </p:txBody>
      </p:sp>
      <p:pic>
        <p:nvPicPr>
          <p:cNvPr id="4" name="Content Placeholder 3"/>
          <p:cNvPicPr>
            <a:picLocks noGrp="1" noChangeAspect="1"/>
          </p:cNvPicPr>
          <p:nvPr>
            <p:ph idx="1"/>
          </p:nvPr>
        </p:nvPicPr>
        <p:blipFill rotWithShape="1">
          <a:blip r:embed="rId2"/>
          <a:srcRect l="17604" t="21523" r="51322" b="11622"/>
          <a:stretch/>
        </p:blipFill>
        <p:spPr>
          <a:xfrm>
            <a:off x="5190564" y="1690688"/>
            <a:ext cx="6669741" cy="4611180"/>
          </a:xfrm>
          <a:prstGeom prst="rect">
            <a:avLst/>
          </a:prstGeom>
        </p:spPr>
      </p:pic>
      <p:pic>
        <p:nvPicPr>
          <p:cNvPr id="5" name="Content Placeholder 3"/>
          <p:cNvPicPr>
            <a:picLocks noChangeAspect="1"/>
          </p:cNvPicPr>
          <p:nvPr/>
        </p:nvPicPr>
        <p:blipFill rotWithShape="1">
          <a:blip r:embed="rId3"/>
          <a:srcRect l="17349" t="26696" r="62266" b="25152"/>
          <a:stretch/>
        </p:blipFill>
        <p:spPr>
          <a:xfrm>
            <a:off x="461682" y="2362632"/>
            <a:ext cx="4240237" cy="3218506"/>
          </a:xfrm>
          <a:prstGeom prst="rect">
            <a:avLst/>
          </a:prstGeom>
        </p:spPr>
      </p:pic>
      <p:cxnSp>
        <p:nvCxnSpPr>
          <p:cNvPr id="7" name="Straight Connector 6"/>
          <p:cNvCxnSpPr/>
          <p:nvPr/>
        </p:nvCxnSpPr>
        <p:spPr>
          <a:xfrm>
            <a:off x="4908176" y="365125"/>
            <a:ext cx="107577" cy="617014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80642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9766" y="852644"/>
            <a:ext cx="8761413" cy="706964"/>
          </a:xfrm>
        </p:spPr>
        <p:txBody>
          <a:bodyPr/>
          <a:lstStyle/>
          <a:p>
            <a:r>
              <a:rPr lang="en-US" dirty="0" smtClean="0"/>
              <a:t>Number Expressions/Sentences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90761778"/>
              </p:ext>
            </p:extLst>
          </p:nvPr>
        </p:nvGraphicFramePr>
        <p:xfrm>
          <a:off x="1155700" y="2603500"/>
          <a:ext cx="8824912" cy="3192182"/>
        </p:xfrm>
        <a:graphic>
          <a:graphicData uri="http://schemas.openxmlformats.org/drawingml/2006/table">
            <a:tbl>
              <a:tblPr firstRow="1" bandRow="1">
                <a:tableStyleId>{327F97BB-C833-4FB7-BDE5-3F7075034690}</a:tableStyleId>
              </a:tblPr>
              <a:tblGrid>
                <a:gridCol w="2206228"/>
                <a:gridCol w="2206228"/>
                <a:gridCol w="2206228"/>
                <a:gridCol w="2206228"/>
              </a:tblGrid>
              <a:tr h="370840">
                <a:tc>
                  <a:txBody>
                    <a:bodyPr/>
                    <a:lstStyle/>
                    <a:p>
                      <a:pPr algn="ctr"/>
                      <a:r>
                        <a:rPr lang="en-US" dirty="0" smtClean="0"/>
                        <a:t>Addition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Subtraction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Multiplication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Division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2134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extBox 4"/>
          <p:cNvSpPr txBox="1"/>
          <p:nvPr/>
        </p:nvSpPr>
        <p:spPr>
          <a:xfrm>
            <a:off x="2823882" y="6225988"/>
            <a:ext cx="6261651" cy="369332"/>
          </a:xfrm>
          <a:prstGeom prst="rect">
            <a:avLst/>
          </a:prstGeom>
          <a:noFill/>
        </p:spPr>
        <p:txBody>
          <a:bodyPr wrap="none" rtlCol="0">
            <a:spAutoFit/>
          </a:bodyPr>
          <a:lstStyle/>
          <a:p>
            <a:r>
              <a:rPr lang="en-US" dirty="0" smtClean="0"/>
              <a:t>What words help us determine what operation to use?</a:t>
            </a:r>
            <a:endParaRPr lang="en-US" dirty="0"/>
          </a:p>
        </p:txBody>
      </p:sp>
    </p:spTree>
    <p:extLst>
      <p:ext uri="{BB962C8B-B14F-4D97-AF65-F5344CB8AC3E}">
        <p14:creationId xmlns:p14="http://schemas.microsoft.com/office/powerpoint/2010/main" val="3701475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expression Practice</a:t>
            </a:r>
            <a:endParaRPr lang="en-US" dirty="0"/>
          </a:p>
        </p:txBody>
      </p:sp>
      <p:sp>
        <p:nvSpPr>
          <p:cNvPr id="3" name="Content Placeholder 2"/>
          <p:cNvSpPr>
            <a:spLocks noGrp="1"/>
          </p:cNvSpPr>
          <p:nvPr>
            <p:ph idx="1"/>
          </p:nvPr>
        </p:nvSpPr>
        <p:spPr/>
        <p:txBody>
          <a:bodyPr>
            <a:normAutofit/>
          </a:bodyPr>
          <a:lstStyle/>
          <a:p>
            <a:r>
              <a:rPr lang="en-US" sz="2400" dirty="0" smtClean="0"/>
              <a:t>291 apples combined with 422 peaches</a:t>
            </a:r>
          </a:p>
          <a:p>
            <a:r>
              <a:rPr lang="en-US" sz="2400" dirty="0" smtClean="0"/>
              <a:t>13,235 less than 20,964</a:t>
            </a:r>
          </a:p>
          <a:p>
            <a:r>
              <a:rPr lang="en-US" sz="2400" dirty="0" smtClean="0"/>
              <a:t>73 bicycles, but 24 more tricycles</a:t>
            </a:r>
          </a:p>
          <a:p>
            <a:r>
              <a:rPr lang="en-US" sz="2400" dirty="0" smtClean="0"/>
              <a:t>558 red marbles, but 19 fewer blue marbles</a:t>
            </a:r>
          </a:p>
          <a:p>
            <a:r>
              <a:rPr lang="en-US" sz="2400" dirty="0" smtClean="0"/>
              <a:t>What number is 604 less than 3,493?</a:t>
            </a:r>
          </a:p>
          <a:p>
            <a:r>
              <a:rPr lang="en-US" sz="2400" dirty="0" smtClean="0"/>
              <a:t>What number is 19 more than 3,298?</a:t>
            </a:r>
            <a:endParaRPr lang="en-US" sz="2400" dirty="0"/>
          </a:p>
        </p:txBody>
      </p:sp>
    </p:spTree>
    <p:extLst>
      <p:ext uri="{BB962C8B-B14F-4D97-AF65-F5344CB8AC3E}">
        <p14:creationId xmlns:p14="http://schemas.microsoft.com/office/powerpoint/2010/main" val="22087917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Parenthesis (2-10)</a:t>
            </a:r>
            <a:endParaRPr lang="en-US" dirty="0"/>
          </a:p>
        </p:txBody>
      </p:sp>
      <p:sp>
        <p:nvSpPr>
          <p:cNvPr id="3" name="Content Placeholder 2"/>
          <p:cNvSpPr>
            <a:spLocks noGrp="1"/>
          </p:cNvSpPr>
          <p:nvPr>
            <p:ph idx="1"/>
          </p:nvPr>
        </p:nvSpPr>
        <p:spPr/>
        <p:txBody>
          <a:bodyPr/>
          <a:lstStyle/>
          <a:p>
            <a:r>
              <a:rPr lang="en-US" dirty="0" smtClean="0"/>
              <a:t>Parenthesis are done first</a:t>
            </a:r>
          </a:p>
          <a:p>
            <a:pPr marL="0" indent="0">
              <a:buNone/>
            </a:pPr>
            <a:endParaRPr lang="en-US" dirty="0" smtClean="0"/>
          </a:p>
          <a:p>
            <a:r>
              <a:rPr lang="en-US" dirty="0" smtClean="0"/>
              <a:t>Cayden ordered 15 chicken nuggets at McDonalds.  He ate 6, and then bought 5 more to give to his girlfriend.</a:t>
            </a:r>
          </a:p>
          <a:p>
            <a:endParaRPr lang="en-US" dirty="0"/>
          </a:p>
          <a:p>
            <a:endParaRPr lang="en-US" dirty="0"/>
          </a:p>
        </p:txBody>
      </p:sp>
    </p:spTree>
    <p:extLst>
      <p:ext uri="{BB962C8B-B14F-4D97-AF65-F5344CB8AC3E}">
        <p14:creationId xmlns:p14="http://schemas.microsoft.com/office/powerpoint/2010/main" val="9728324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9105152" cy="706964"/>
          </a:xfrm>
        </p:spPr>
        <p:txBody>
          <a:bodyPr/>
          <a:lstStyle/>
          <a:p>
            <a:r>
              <a:rPr lang="en-US" dirty="0" smtClean="0"/>
              <a:t>Parenthesis number expression practice</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a:t>Leyani</a:t>
            </a:r>
            <a:r>
              <a:rPr lang="en-US" dirty="0"/>
              <a:t> made 3 </a:t>
            </a:r>
            <a:r>
              <a:rPr lang="en-US" dirty="0" smtClean="0"/>
              <a:t>Jack-o-Lanterns</a:t>
            </a:r>
            <a:r>
              <a:rPr lang="en-US" dirty="0"/>
              <a:t>, sold 2, and then made 6 more</a:t>
            </a:r>
          </a:p>
          <a:p>
            <a:endParaRPr lang="en-US" dirty="0"/>
          </a:p>
          <a:p>
            <a:r>
              <a:rPr lang="en-US" dirty="0"/>
              <a:t>Farmer Otis had 136 cows, sold 54, then bought 23 more</a:t>
            </a:r>
            <a:r>
              <a:rPr lang="en-US" dirty="0" smtClean="0"/>
              <a:t>.</a:t>
            </a:r>
          </a:p>
          <a:p>
            <a:endParaRPr lang="en-US" dirty="0"/>
          </a:p>
          <a:p>
            <a:r>
              <a:rPr lang="en-US" dirty="0" smtClean="0"/>
              <a:t>Shannon had $10.78.  She spent $4.34 on a Elsa wand and then earned $5.26 for folding the laundry.  </a:t>
            </a:r>
            <a:endParaRPr lang="en-US" dirty="0"/>
          </a:p>
          <a:p>
            <a:endParaRPr lang="en-US" dirty="0" smtClean="0"/>
          </a:p>
          <a:p>
            <a:r>
              <a:rPr lang="en-US" dirty="0" smtClean="0"/>
              <a:t>Write a word problem for:</a:t>
            </a:r>
          </a:p>
          <a:p>
            <a:endParaRPr lang="en-US" dirty="0"/>
          </a:p>
          <a:p>
            <a:pPr lvl="1"/>
            <a:r>
              <a:rPr lang="en-US" dirty="0" smtClean="0"/>
              <a:t>(22+4) – 9     </a:t>
            </a:r>
            <a:r>
              <a:rPr lang="en-US" b="1" dirty="0" smtClean="0"/>
              <a:t>OR</a:t>
            </a:r>
            <a:r>
              <a:rPr lang="en-US" dirty="0" smtClean="0"/>
              <a:t>     ($10 + $33 ) - $29</a:t>
            </a:r>
            <a:endParaRPr lang="en-US" dirty="0"/>
          </a:p>
          <a:p>
            <a:endParaRPr lang="en-US" dirty="0"/>
          </a:p>
        </p:txBody>
      </p:sp>
      <mc:AlternateContent xmlns:mc="http://schemas.openxmlformats.org/markup-compatibility/2006" xmlns:p14="http://schemas.microsoft.com/office/powerpoint/2010/main">
        <mc:Choice Requires="p14">
          <p:contentPart p14:bwMode="auto" r:id="rId2">
            <p14:nvContentPartPr>
              <p14:cNvPr id="5" name="Ink 4"/>
              <p14:cNvContentPartPr/>
              <p14:nvPr/>
            </p14:nvContentPartPr>
            <p14:xfrm>
              <a:off x="6414374" y="2850649"/>
              <a:ext cx="67320" cy="27360"/>
            </p14:xfrm>
          </p:contentPart>
        </mc:Choice>
        <mc:Fallback xmlns="">
          <p:pic>
            <p:nvPicPr>
              <p:cNvPr id="5" name="Ink 4"/>
              <p:cNvPicPr/>
              <p:nvPr/>
            </p:nvPicPr>
            <p:blipFill>
              <a:blip r:embed="rId3"/>
              <a:stretch>
                <a:fillRect/>
              </a:stretch>
            </p:blipFill>
            <p:spPr>
              <a:xfrm>
                <a:off x="6402494" y="2838769"/>
                <a:ext cx="91080" cy="51120"/>
              </a:xfrm>
              <a:prstGeom prst="rect">
                <a:avLst/>
              </a:prstGeom>
            </p:spPr>
          </p:pic>
        </mc:Fallback>
      </mc:AlternateContent>
    </p:spTree>
    <p:extLst>
      <p:ext uri="{BB962C8B-B14F-4D97-AF65-F5344CB8AC3E}">
        <p14:creationId xmlns:p14="http://schemas.microsoft.com/office/powerpoint/2010/main" val="12856176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a:t>
            </a:r>
            <a:endParaRPr lang="en-US" dirty="0"/>
          </a:p>
        </p:txBody>
      </p:sp>
      <p:sp>
        <p:nvSpPr>
          <p:cNvPr id="3" name="Content Placeholder 2"/>
          <p:cNvSpPr>
            <a:spLocks noGrp="1"/>
          </p:cNvSpPr>
          <p:nvPr>
            <p:ph idx="1"/>
          </p:nvPr>
        </p:nvSpPr>
        <p:spPr/>
        <p:txBody>
          <a:bodyPr>
            <a:normAutofit/>
          </a:bodyPr>
          <a:lstStyle/>
          <a:p>
            <a:r>
              <a:rPr lang="en-US" dirty="0" smtClean="0"/>
              <a:t>A variable is a symbol that stands for a number</a:t>
            </a:r>
            <a:endParaRPr lang="en-US" dirty="0"/>
          </a:p>
          <a:p>
            <a:pPr lvl="1"/>
            <a:r>
              <a:rPr lang="en-US" dirty="0" smtClean="0"/>
              <a:t>Ex:</a:t>
            </a:r>
          </a:p>
          <a:p>
            <a:r>
              <a:rPr lang="en-US" dirty="0" smtClean="0"/>
              <a:t>Sole for K = 5</a:t>
            </a:r>
          </a:p>
          <a:p>
            <a:r>
              <a:rPr lang="en-US" dirty="0" smtClean="0"/>
              <a:t>16 - K</a:t>
            </a:r>
            <a:endParaRPr lang="en-US" dirty="0"/>
          </a:p>
          <a:p>
            <a:r>
              <a:rPr lang="en-US" dirty="0" smtClean="0"/>
              <a:t>K + 5 </a:t>
            </a:r>
            <a:endParaRPr lang="en-US" dirty="0"/>
          </a:p>
          <a:p>
            <a:r>
              <a:rPr lang="en-US" dirty="0" smtClean="0"/>
              <a:t>K + 9</a:t>
            </a:r>
          </a:p>
          <a:p>
            <a:r>
              <a:rPr lang="en-US" dirty="0" smtClean="0"/>
              <a:t>K + K + K </a:t>
            </a:r>
            <a:endParaRPr lang="en-US" dirty="0"/>
          </a:p>
          <a:p>
            <a:pPr marL="0" indent="0">
              <a:buNone/>
            </a:pPr>
            <a:endParaRPr lang="en-US" dirty="0"/>
          </a:p>
        </p:txBody>
      </p:sp>
    </p:spTree>
    <p:extLst>
      <p:ext uri="{BB962C8B-B14F-4D97-AF65-F5344CB8AC3E}">
        <p14:creationId xmlns:p14="http://schemas.microsoft.com/office/powerpoint/2010/main" val="35666762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a:t>
            </a:r>
            <a:endParaRPr lang="en-US" dirty="0"/>
          </a:p>
        </p:txBody>
      </p:sp>
      <p:sp>
        <p:nvSpPr>
          <p:cNvPr id="3" name="Content Placeholder 2"/>
          <p:cNvSpPr>
            <a:spLocks noGrp="1"/>
          </p:cNvSpPr>
          <p:nvPr>
            <p:ph idx="1"/>
          </p:nvPr>
        </p:nvSpPr>
        <p:spPr/>
        <p:txBody>
          <a:bodyPr/>
          <a:lstStyle/>
          <a:p>
            <a:r>
              <a:rPr lang="en-US" dirty="0"/>
              <a:t>P + 7 = 10</a:t>
            </a:r>
          </a:p>
          <a:p>
            <a:endParaRPr lang="en-US" dirty="0"/>
          </a:p>
          <a:p>
            <a:r>
              <a:rPr lang="en-US" dirty="0"/>
              <a:t>12 – k = 4</a:t>
            </a:r>
          </a:p>
          <a:p>
            <a:endParaRPr lang="en-US" dirty="0"/>
          </a:p>
          <a:p>
            <a:r>
              <a:rPr lang="en-US" dirty="0"/>
              <a:t>(L x 4) -3 = </a:t>
            </a:r>
            <a:r>
              <a:rPr lang="en-US" dirty="0" smtClean="0"/>
              <a:t>17          OR          4L – 3 = 17</a:t>
            </a:r>
          </a:p>
          <a:p>
            <a:endParaRPr lang="en-US" dirty="0"/>
          </a:p>
          <a:p>
            <a:r>
              <a:rPr lang="en-US" dirty="0" smtClean="0"/>
              <a:t>(16 – F) + 3 = 13</a:t>
            </a:r>
            <a:endParaRPr lang="en-US" dirty="0"/>
          </a:p>
          <a:p>
            <a:endParaRPr lang="en-US" dirty="0"/>
          </a:p>
        </p:txBody>
      </p:sp>
    </p:spTree>
    <p:extLst>
      <p:ext uri="{BB962C8B-B14F-4D97-AF65-F5344CB8AC3E}">
        <p14:creationId xmlns:p14="http://schemas.microsoft.com/office/powerpoint/2010/main" val="5939558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and Subtracting words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90646265"/>
              </p:ext>
            </p:extLst>
          </p:nvPr>
        </p:nvGraphicFramePr>
        <p:xfrm>
          <a:off x="1155700" y="2603500"/>
          <a:ext cx="8824914" cy="3708400"/>
        </p:xfrm>
        <a:graphic>
          <a:graphicData uri="http://schemas.openxmlformats.org/drawingml/2006/table">
            <a:tbl>
              <a:tblPr firstRow="1" bandRow="1">
                <a:tableStyleId>{5C22544A-7EE6-4342-B048-85BDC9FD1C3A}</a:tableStyleId>
              </a:tblPr>
              <a:tblGrid>
                <a:gridCol w="4412457"/>
                <a:gridCol w="4412457"/>
              </a:tblGrid>
              <a:tr h="370840">
                <a:tc>
                  <a:txBody>
                    <a:bodyPr/>
                    <a:lstStyle/>
                    <a:p>
                      <a:pPr algn="ctr"/>
                      <a:r>
                        <a:rPr lang="en-US" dirty="0" smtClean="0"/>
                        <a:t>Adding</a:t>
                      </a:r>
                      <a:endParaRPr lang="en-US" dirty="0"/>
                    </a:p>
                  </a:txBody>
                  <a:tcPr/>
                </a:tc>
                <a:tc>
                  <a:txBody>
                    <a:bodyPr/>
                    <a:lstStyle/>
                    <a:p>
                      <a:pPr algn="ctr"/>
                      <a:r>
                        <a:rPr lang="en-US" dirty="0" smtClean="0"/>
                        <a:t>Subtracting</a:t>
                      </a:r>
                      <a:endParaRPr lang="en-US" dirty="0"/>
                    </a:p>
                  </a:txBody>
                  <a:tcPr/>
                </a:tc>
              </a:tr>
              <a:tr h="3337560">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41535507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Variables to write equations</a:t>
            </a:r>
            <a:endParaRPr lang="en-US" dirty="0"/>
          </a:p>
        </p:txBody>
      </p:sp>
      <p:sp>
        <p:nvSpPr>
          <p:cNvPr id="3" name="Content Placeholder 2"/>
          <p:cNvSpPr>
            <a:spLocks noGrp="1"/>
          </p:cNvSpPr>
          <p:nvPr>
            <p:ph idx="1"/>
          </p:nvPr>
        </p:nvSpPr>
        <p:spPr/>
        <p:txBody>
          <a:bodyPr/>
          <a:lstStyle/>
          <a:p>
            <a:r>
              <a:rPr lang="en-US" dirty="0" smtClean="0"/>
              <a:t>Anthony had 38 pieces of candy. He gave </a:t>
            </a:r>
            <a:r>
              <a:rPr lang="en-US" b="1" i="1" dirty="0" smtClean="0"/>
              <a:t>p</a:t>
            </a:r>
            <a:r>
              <a:rPr lang="en-US" dirty="0" smtClean="0"/>
              <a:t> pieces to his mom, and was left with 21.</a:t>
            </a:r>
          </a:p>
          <a:p>
            <a:pPr lvl="1"/>
            <a:r>
              <a:rPr lang="en-US" dirty="0" smtClean="0"/>
              <a:t>Write an equation with a variable to solve.</a:t>
            </a:r>
          </a:p>
          <a:p>
            <a:endParaRPr lang="en-US" dirty="0"/>
          </a:p>
          <a:p>
            <a:endParaRPr lang="en-US" dirty="0" smtClean="0"/>
          </a:p>
          <a:p>
            <a:r>
              <a:rPr lang="en-US" dirty="0" smtClean="0"/>
              <a:t>Addy, Drew, and their Dad had a collection of cars and trucks.  They had 42 cars and trucks total.  If Addy had 14 cars and Drew had 12 trucks, how many does their dad have?  </a:t>
            </a:r>
          </a:p>
          <a:p>
            <a:pPr lvl="1"/>
            <a:r>
              <a:rPr lang="en-US" dirty="0" smtClean="0"/>
              <a:t>Write using d as a variable for dad.</a:t>
            </a:r>
          </a:p>
        </p:txBody>
      </p:sp>
    </p:spTree>
    <p:extLst>
      <p:ext uri="{BB962C8B-B14F-4D97-AF65-F5344CB8AC3E}">
        <p14:creationId xmlns:p14="http://schemas.microsoft.com/office/powerpoint/2010/main" val="24794595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4112227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Task Review</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979433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Cont.</a:t>
            </a:r>
            <a:endParaRPr lang="en-US" dirty="0"/>
          </a:p>
        </p:txBody>
      </p:sp>
      <p:sp>
        <p:nvSpPr>
          <p:cNvPr id="4" name="Content Placeholder 2"/>
          <p:cNvSpPr>
            <a:spLocks noGrp="1"/>
          </p:cNvSpPr>
          <p:nvPr>
            <p:ph idx="1"/>
          </p:nvPr>
        </p:nvSpPr>
        <p:spPr/>
        <p:txBody>
          <a:bodyPr>
            <a:normAutofit fontScale="92500" lnSpcReduction="10000"/>
          </a:bodyPr>
          <a:lstStyle/>
          <a:p>
            <a:r>
              <a:rPr lang="en-US" dirty="0" smtClean="0"/>
              <a:t>2,394 + 29, 312 = </a:t>
            </a:r>
          </a:p>
          <a:p>
            <a:endParaRPr lang="en-US" dirty="0"/>
          </a:p>
          <a:p>
            <a:r>
              <a:rPr lang="en-US" dirty="0" smtClean="0"/>
              <a:t>328 – 99 = </a:t>
            </a:r>
          </a:p>
          <a:p>
            <a:endParaRPr lang="en-US" dirty="0"/>
          </a:p>
          <a:p>
            <a:r>
              <a:rPr lang="en-US" dirty="0" smtClean="0"/>
              <a:t>183,264 + 148,327 = </a:t>
            </a:r>
          </a:p>
          <a:p>
            <a:endParaRPr lang="en-US" dirty="0"/>
          </a:p>
          <a:p>
            <a:r>
              <a:rPr lang="en-US" dirty="0" smtClean="0"/>
              <a:t>Bailey had 4,932 Barbie shoes.  Mathew has about 1,492 matchbox cars. </a:t>
            </a:r>
          </a:p>
          <a:p>
            <a:pPr lvl="1"/>
            <a:r>
              <a:rPr lang="en-US" dirty="0" smtClean="0"/>
              <a:t>About how many cars do they have all together?  </a:t>
            </a:r>
          </a:p>
          <a:p>
            <a:pPr lvl="1"/>
            <a:r>
              <a:rPr lang="en-US" dirty="0" smtClean="0"/>
              <a:t>How many more </a:t>
            </a:r>
            <a:r>
              <a:rPr lang="en-US" dirty="0" err="1" smtClean="0"/>
              <a:t>barbies</a:t>
            </a:r>
            <a:r>
              <a:rPr lang="en-US" dirty="0" smtClean="0"/>
              <a:t> shoes does Bailey have than Mathew?  (write number sentences)</a:t>
            </a:r>
            <a:endParaRPr lang="en-US" dirty="0"/>
          </a:p>
        </p:txBody>
      </p:sp>
    </p:spTree>
    <p:extLst>
      <p:ext uri="{BB962C8B-B14F-4D97-AF65-F5344CB8AC3E}">
        <p14:creationId xmlns:p14="http://schemas.microsoft.com/office/powerpoint/2010/main" val="2340075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Subtracting Practice</a:t>
            </a:r>
            <a:endParaRPr lang="en-US" dirty="0"/>
          </a:p>
        </p:txBody>
      </p:sp>
      <p:pic>
        <p:nvPicPr>
          <p:cNvPr id="4" name="Content Placeholder 3"/>
          <p:cNvPicPr>
            <a:picLocks noGrp="1" noChangeAspect="1"/>
          </p:cNvPicPr>
          <p:nvPr>
            <p:ph idx="1"/>
          </p:nvPr>
        </p:nvPicPr>
        <p:blipFill rotWithShape="1">
          <a:blip r:embed="rId2"/>
          <a:srcRect l="17221" t="20726" r="51449" b="29530"/>
          <a:stretch/>
        </p:blipFill>
        <p:spPr>
          <a:xfrm>
            <a:off x="1734669" y="2126280"/>
            <a:ext cx="8404412" cy="4287967"/>
          </a:xfrm>
          <a:prstGeom prst="rect">
            <a:avLst/>
          </a:prstGeom>
        </p:spPr>
      </p:pic>
    </p:spTree>
    <p:extLst>
      <p:ext uri="{BB962C8B-B14F-4D97-AF65-F5344CB8AC3E}">
        <p14:creationId xmlns:p14="http://schemas.microsoft.com/office/powerpoint/2010/main" val="10778409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9105152" cy="706964"/>
          </a:xfrm>
        </p:spPr>
        <p:txBody>
          <a:bodyPr/>
          <a:lstStyle/>
          <a:p>
            <a:r>
              <a:rPr lang="en-US" dirty="0" smtClean="0"/>
              <a:t>Adding and subtracting word problems</a:t>
            </a:r>
            <a:endParaRPr lang="en-US" dirty="0"/>
          </a:p>
        </p:txBody>
      </p:sp>
      <p:sp>
        <p:nvSpPr>
          <p:cNvPr id="3" name="Content Placeholder 2"/>
          <p:cNvSpPr>
            <a:spLocks noGrp="1"/>
          </p:cNvSpPr>
          <p:nvPr>
            <p:ph idx="1"/>
          </p:nvPr>
        </p:nvSpPr>
        <p:spPr>
          <a:xfrm>
            <a:off x="739588" y="2603500"/>
            <a:ext cx="10676965" cy="3416300"/>
          </a:xfrm>
        </p:spPr>
        <p:txBody>
          <a:bodyPr>
            <a:normAutofit/>
          </a:bodyPr>
          <a:lstStyle/>
          <a:p>
            <a:r>
              <a:rPr lang="en-US" dirty="0" smtClean="0"/>
              <a:t>Addy has 42 dresses in her closet.  27 of them are short sleeve.  How many of them are long sleeve?</a:t>
            </a:r>
          </a:p>
          <a:p>
            <a:endParaRPr lang="en-US" dirty="0" smtClean="0"/>
          </a:p>
          <a:p>
            <a:r>
              <a:rPr lang="en-US" dirty="0" smtClean="0"/>
              <a:t>Drew is place his tractors on a shelf.  He Put 23 red tractors on the first shelf, 14 blue ones on the second shelf, and 7 green ones on the 3</a:t>
            </a:r>
            <a:r>
              <a:rPr lang="en-US" baseline="30000" dirty="0" smtClean="0"/>
              <a:t>rd</a:t>
            </a:r>
            <a:r>
              <a:rPr lang="en-US" dirty="0" smtClean="0"/>
              <a:t> shelf.  How many </a:t>
            </a:r>
            <a:r>
              <a:rPr lang="en-US" dirty="0" err="1" smtClean="0"/>
              <a:t>traoctrs</a:t>
            </a:r>
            <a:r>
              <a:rPr lang="en-US" dirty="0" smtClean="0"/>
              <a:t> does he have in all.  </a:t>
            </a:r>
          </a:p>
          <a:p>
            <a:pPr marL="0" indent="0">
              <a:buNone/>
            </a:pPr>
            <a:endParaRPr lang="en-US" dirty="0"/>
          </a:p>
          <a:p>
            <a:pPr lvl="1"/>
            <a:r>
              <a:rPr lang="en-US" dirty="0" smtClean="0"/>
              <a:t>How many tractors are either red and green?</a:t>
            </a:r>
          </a:p>
          <a:p>
            <a:pPr marL="457200" lvl="1" indent="0">
              <a:buNone/>
            </a:pPr>
            <a:endParaRPr lang="en-US" dirty="0" smtClean="0"/>
          </a:p>
          <a:p>
            <a:pPr lvl="1"/>
            <a:r>
              <a:rPr lang="en-US" dirty="0" smtClean="0"/>
              <a:t>How many more red tractors does he have than green and blue combined?</a:t>
            </a:r>
            <a:endParaRPr lang="en-US" dirty="0"/>
          </a:p>
        </p:txBody>
      </p:sp>
    </p:spTree>
    <p:extLst>
      <p:ext uri="{BB962C8B-B14F-4D97-AF65-F5344CB8AC3E}">
        <p14:creationId xmlns:p14="http://schemas.microsoft.com/office/powerpoint/2010/main" val="522968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TAPE DIAGRAMS</a:t>
            </a:r>
            <a:endParaRPr lang="en-US" dirty="0"/>
          </a:p>
        </p:txBody>
      </p:sp>
      <p:pic>
        <p:nvPicPr>
          <p:cNvPr id="1026" name="Picture 2" descr="Image result for using tape diagram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2118" y="1984935"/>
            <a:ext cx="8742118" cy="4635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8361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27796</TotalTime>
  <Words>2120</Words>
  <Application>Microsoft Office PowerPoint</Application>
  <PresentationFormat>Widescreen</PresentationFormat>
  <Paragraphs>344</Paragraphs>
  <Slides>52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Calibri</vt:lpstr>
      <vt:lpstr>Century Gothic</vt:lpstr>
      <vt:lpstr>Wingdings 3</vt:lpstr>
      <vt:lpstr>Ion Boardroom</vt:lpstr>
      <vt:lpstr>Unit 2 Addition &amp; Subtraction</vt:lpstr>
      <vt:lpstr>Content</vt:lpstr>
      <vt:lpstr>Vocabulary</vt:lpstr>
      <vt:lpstr>Adding and Subtracting</vt:lpstr>
      <vt:lpstr>Adding and Subtracting words</vt:lpstr>
      <vt:lpstr>Practice Cont.</vt:lpstr>
      <vt:lpstr>Subtracting Practice</vt:lpstr>
      <vt:lpstr>Adding and subtracting word problems</vt:lpstr>
      <vt:lpstr>TAPE DIAGRAMS</vt:lpstr>
      <vt:lpstr>Adding with Tape diagrams</vt:lpstr>
      <vt:lpstr>Subtracting with tape diagrams</vt:lpstr>
      <vt:lpstr>Practice using tape diagrams</vt:lpstr>
      <vt:lpstr>Estimating</vt:lpstr>
      <vt:lpstr>Practice</vt:lpstr>
      <vt:lpstr>Tape Diagram practice problems</vt:lpstr>
      <vt:lpstr>Adding multi-digit Addends </vt:lpstr>
      <vt:lpstr>Missing Addends and Subtrahends</vt:lpstr>
      <vt:lpstr>Practice</vt:lpstr>
      <vt:lpstr>Finding mistakes or explaining process of adding and subtracting</vt:lpstr>
      <vt:lpstr>Adding and subtracting Mistakes Practice</vt:lpstr>
      <vt:lpstr>Practice</vt:lpstr>
      <vt:lpstr>Word Problems</vt:lpstr>
      <vt:lpstr>MONEY</vt:lpstr>
      <vt:lpstr>Practice</vt:lpstr>
      <vt:lpstr>Money Practice</vt:lpstr>
      <vt:lpstr>How many bills and coins?</vt:lpstr>
      <vt:lpstr>PowerPoint Presentation</vt:lpstr>
      <vt:lpstr>PowerPoint Presentation</vt:lpstr>
      <vt:lpstr>PowerPoint Presentation</vt:lpstr>
      <vt:lpstr>PowerPoint Presentation</vt:lpstr>
      <vt:lpstr>PowerPoint Presentation</vt:lpstr>
      <vt:lpstr>PowerPoint Presentation</vt:lpstr>
      <vt:lpstr>Inequalities</vt:lpstr>
      <vt:lpstr>Practice</vt:lpstr>
      <vt:lpstr>Unit 2 Test 1 Review</vt:lpstr>
      <vt:lpstr>Cont.</vt:lpstr>
      <vt:lpstr>Cont.</vt:lpstr>
      <vt:lpstr>Cont.</vt:lpstr>
      <vt:lpstr>Unit 2 Test #2</vt:lpstr>
      <vt:lpstr>Patterns</vt:lpstr>
      <vt:lpstr>Practice</vt:lpstr>
      <vt:lpstr>Patterns (in/out)</vt:lpstr>
      <vt:lpstr>Patterns Continued</vt:lpstr>
      <vt:lpstr>Number Expressions/Sentences</vt:lpstr>
      <vt:lpstr>Number expression Practice</vt:lpstr>
      <vt:lpstr>Using Parenthesis (2-10)</vt:lpstr>
      <vt:lpstr>Parenthesis number expression practice</vt:lpstr>
      <vt:lpstr>Variables</vt:lpstr>
      <vt:lpstr>practice</vt:lpstr>
      <vt:lpstr>Using Variables to write equations</vt:lpstr>
      <vt:lpstr>Review</vt:lpstr>
      <vt:lpstr>Performance Task Review</vt:lpstr>
    </vt:vector>
  </TitlesOfParts>
  <Company>clsd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Gregory Fulkerson</dc:creator>
  <cp:lastModifiedBy>Gregory Fulkerson</cp:lastModifiedBy>
  <cp:revision>51</cp:revision>
  <cp:lastPrinted>2015-11-03T14:13:44Z</cp:lastPrinted>
  <dcterms:created xsi:type="dcterms:W3CDTF">2015-10-14T16:50:29Z</dcterms:created>
  <dcterms:modified xsi:type="dcterms:W3CDTF">2016-10-17T00:49:05Z</dcterms:modified>
</cp:coreProperties>
</file>